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52"/>
  </p:notesMasterIdLst>
  <p:sldIdLst>
    <p:sldId id="256" r:id="rId2"/>
    <p:sldId id="257" r:id="rId3"/>
    <p:sldId id="694" r:id="rId4"/>
    <p:sldId id="695" r:id="rId5"/>
    <p:sldId id="668" r:id="rId6"/>
    <p:sldId id="309" r:id="rId7"/>
    <p:sldId id="259" r:id="rId8"/>
    <p:sldId id="289" r:id="rId9"/>
    <p:sldId id="671" r:id="rId10"/>
    <p:sldId id="670" r:id="rId11"/>
    <p:sldId id="674" r:id="rId12"/>
    <p:sldId id="675" r:id="rId13"/>
    <p:sldId id="676" r:id="rId14"/>
    <p:sldId id="677" r:id="rId15"/>
    <p:sldId id="678" r:id="rId16"/>
    <p:sldId id="679" r:id="rId17"/>
    <p:sldId id="687" r:id="rId18"/>
    <p:sldId id="681" r:id="rId19"/>
    <p:sldId id="682" r:id="rId20"/>
    <p:sldId id="683" r:id="rId21"/>
    <p:sldId id="684" r:id="rId22"/>
    <p:sldId id="688" r:id="rId23"/>
    <p:sldId id="696" r:id="rId24"/>
    <p:sldId id="689" r:id="rId25"/>
    <p:sldId id="690" r:id="rId26"/>
    <p:sldId id="697" r:id="rId27"/>
    <p:sldId id="700" r:id="rId28"/>
    <p:sldId id="685" r:id="rId29"/>
    <p:sldId id="686" r:id="rId30"/>
    <p:sldId id="698" r:id="rId31"/>
    <p:sldId id="704" r:id="rId32"/>
    <p:sldId id="702" r:id="rId33"/>
    <p:sldId id="606" r:id="rId34"/>
    <p:sldId id="705" r:id="rId35"/>
    <p:sldId id="691" r:id="rId36"/>
    <p:sldId id="708" r:id="rId37"/>
    <p:sldId id="293" r:id="rId38"/>
    <p:sldId id="706" r:id="rId39"/>
    <p:sldId id="707" r:id="rId40"/>
    <p:sldId id="709" r:id="rId41"/>
    <p:sldId id="710" r:id="rId42"/>
    <p:sldId id="713" r:id="rId43"/>
    <p:sldId id="277" r:id="rId44"/>
    <p:sldId id="307" r:id="rId45"/>
    <p:sldId id="291" r:id="rId46"/>
    <p:sldId id="262" r:id="rId47"/>
    <p:sldId id="711" r:id="rId48"/>
    <p:sldId id="281" r:id="rId49"/>
    <p:sldId id="282" r:id="rId50"/>
    <p:sldId id="283" r:id="rId51"/>
  </p:sldIdLst>
  <p:sldSz cx="12192000" cy="6858000"/>
  <p:notesSz cx="6858000" cy="9144000"/>
  <p:embeddedFontLst>
    <p:embeddedFont>
      <p:font typeface="Abadi" panose="020B0604020104020204" pitchFamily="34" charset="0"/>
      <p:regular r:id="rId53"/>
    </p:embeddedFont>
    <p:embeddedFont>
      <p:font typeface="Cambria Math" panose="02040503050406030204" pitchFamily="18" charset="0"/>
      <p:regular r:id="rId54"/>
    </p:embeddedFont>
    <p:embeddedFont>
      <p:font typeface="Comic Sans MS" panose="030F0902030302020204" pitchFamily="66" charset="0"/>
      <p:regular r:id="rId55"/>
      <p:bold r:id="rId56"/>
    </p:embeddedFont>
    <p:embeddedFont>
      <p:font typeface="Happy Monkey" panose="02000500000000020004" pitchFamily="2" charset="0"/>
      <p:regular r:id="rId57"/>
    </p:embeddedFont>
    <p:embeddedFont>
      <p:font typeface="Lato" panose="020F0502020204030203" pitchFamily="34" charset="77"/>
      <p:regular r:id="rId58"/>
      <p:bold r:id="rId59"/>
      <p:italic r:id="rId60"/>
      <p:boldItalic r:id="rId61"/>
    </p:embeddedFont>
    <p:embeddedFont>
      <p:font typeface="Raleway" panose="020B0503030101060003" pitchFamily="34" charset="77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55"/>
    <a:srgbClr val="FF9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43"/>
    <p:restoredTop sz="80866"/>
  </p:normalViewPr>
  <p:slideViewPr>
    <p:cSldViewPr snapToGrid="0" snapToObjects="1">
      <p:cViewPr varScale="1">
        <p:scale>
          <a:sx n="87" d="100"/>
          <a:sy n="87" d="100"/>
        </p:scale>
        <p:origin x="15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FB3E94-52F6-064A-924B-767308370849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FF64C6-AA71-DF46-BF6A-46D7CA4E69BE}">
      <dgm:prSet phldrT="[Text]"/>
      <dgm:spPr/>
      <dgm:t>
        <a:bodyPr/>
        <a:lstStyle/>
        <a:p>
          <a:r>
            <a:rPr lang="en-US" dirty="0">
              <a:latin typeface="Lato" panose="020F0502020204030203" pitchFamily="34" charset="77"/>
            </a:rPr>
            <a:t>Stochastic Process</a:t>
          </a:r>
        </a:p>
      </dgm:t>
    </dgm:pt>
    <dgm:pt modelId="{1110C380-5CF1-4444-B4B7-447D34705049}" type="parTrans" cxnId="{C77C7523-9AB0-A640-AAF9-CE9C87DF0797}">
      <dgm:prSet/>
      <dgm:spPr/>
      <dgm:t>
        <a:bodyPr/>
        <a:lstStyle/>
        <a:p>
          <a:endParaRPr lang="en-US"/>
        </a:p>
      </dgm:t>
    </dgm:pt>
    <dgm:pt modelId="{3E211182-9C83-9148-8802-45A0D8863C12}" type="sibTrans" cxnId="{C77C7523-9AB0-A640-AAF9-CE9C87DF0797}">
      <dgm:prSet/>
      <dgm:spPr/>
      <dgm:t>
        <a:bodyPr/>
        <a:lstStyle/>
        <a:p>
          <a:endParaRPr lang="en-US"/>
        </a:p>
      </dgm:t>
    </dgm:pt>
    <dgm:pt modelId="{0F9ADFB1-90CE-A940-9A75-EFAB32989C02}">
      <dgm:prSet phldrT="[Text]"/>
      <dgm:spPr/>
      <dgm:t>
        <a:bodyPr/>
        <a:lstStyle/>
        <a:p>
          <a:r>
            <a:rPr lang="en-US" dirty="0">
              <a:latin typeface="Lato" panose="020F0502020204030203" pitchFamily="34" charset="77"/>
            </a:rPr>
            <a:t>Discrete events</a:t>
          </a:r>
        </a:p>
      </dgm:t>
    </dgm:pt>
    <dgm:pt modelId="{F98D7EC9-2F92-EE47-8977-8CECC7029BD4}" type="parTrans" cxnId="{9263CC1C-FF19-A94D-AEDD-770C8C63F056}">
      <dgm:prSet/>
      <dgm:spPr/>
      <dgm:t>
        <a:bodyPr/>
        <a:lstStyle/>
        <a:p>
          <a:endParaRPr lang="en-US">
            <a:latin typeface="Lato" panose="020F0502020204030203" pitchFamily="34" charset="77"/>
          </a:endParaRPr>
        </a:p>
      </dgm:t>
    </dgm:pt>
    <dgm:pt modelId="{DD5AD2EC-2791-3846-B309-9974547923EA}" type="sibTrans" cxnId="{9263CC1C-FF19-A94D-AEDD-770C8C63F056}">
      <dgm:prSet/>
      <dgm:spPr/>
      <dgm:t>
        <a:bodyPr/>
        <a:lstStyle/>
        <a:p>
          <a:endParaRPr lang="en-US"/>
        </a:p>
      </dgm:t>
    </dgm:pt>
    <dgm:pt modelId="{34AEA5F2-061F-5E47-8F74-B20998E4330A}">
      <dgm:prSet phldrT="[Text]"/>
      <dgm:spPr/>
      <dgm:t>
        <a:bodyPr/>
        <a:lstStyle/>
        <a:p>
          <a:r>
            <a:rPr lang="en-US" dirty="0">
              <a:latin typeface="Lato" panose="020F0502020204030203" pitchFamily="34" charset="77"/>
            </a:rPr>
            <a:t>Discrete Time</a:t>
          </a:r>
        </a:p>
        <a:p>
          <a:r>
            <a:rPr lang="en-US" dirty="0">
              <a:latin typeface="Lato" panose="020F0502020204030203" pitchFamily="34" charset="77"/>
            </a:rPr>
            <a:t>(DTMC)</a:t>
          </a:r>
        </a:p>
      </dgm:t>
    </dgm:pt>
    <dgm:pt modelId="{3CF44820-ACD1-7F45-ABCB-72BF2834D7A1}" type="parTrans" cxnId="{B0897003-0D23-6B42-B949-CE98A82E827F}">
      <dgm:prSet/>
      <dgm:spPr/>
      <dgm:t>
        <a:bodyPr/>
        <a:lstStyle/>
        <a:p>
          <a:endParaRPr lang="en-US">
            <a:latin typeface="Lato" panose="020F0502020204030203" pitchFamily="34" charset="77"/>
          </a:endParaRPr>
        </a:p>
      </dgm:t>
    </dgm:pt>
    <dgm:pt modelId="{A950DCFF-386E-F343-89AF-93CF4B259B9B}" type="sibTrans" cxnId="{B0897003-0D23-6B42-B949-CE98A82E827F}">
      <dgm:prSet/>
      <dgm:spPr/>
      <dgm:t>
        <a:bodyPr/>
        <a:lstStyle/>
        <a:p>
          <a:endParaRPr lang="en-US"/>
        </a:p>
      </dgm:t>
    </dgm:pt>
    <dgm:pt modelId="{BE3507BB-9E69-D343-BA7B-1EE9D2DA5D7A}">
      <dgm:prSet phldrT="[Text]"/>
      <dgm:spPr/>
      <dgm:t>
        <a:bodyPr/>
        <a:lstStyle/>
        <a:p>
          <a:r>
            <a:rPr lang="en-US" dirty="0">
              <a:latin typeface="Lato" panose="020F0502020204030203" pitchFamily="34" charset="77"/>
            </a:rPr>
            <a:t>Continuous Time</a:t>
          </a:r>
        </a:p>
        <a:p>
          <a:r>
            <a:rPr lang="en-US" dirty="0">
              <a:latin typeface="Lato" panose="020F0502020204030203" pitchFamily="34" charset="77"/>
            </a:rPr>
            <a:t>(CTMC)</a:t>
          </a:r>
        </a:p>
      </dgm:t>
    </dgm:pt>
    <dgm:pt modelId="{CB69D852-39BA-DB40-92C7-6F43542F18BE}" type="parTrans" cxnId="{C172C1BC-3506-7D45-89F2-604B391FE493}">
      <dgm:prSet/>
      <dgm:spPr/>
      <dgm:t>
        <a:bodyPr/>
        <a:lstStyle/>
        <a:p>
          <a:endParaRPr lang="en-US">
            <a:latin typeface="Lato" panose="020F0502020204030203" pitchFamily="34" charset="77"/>
          </a:endParaRPr>
        </a:p>
      </dgm:t>
    </dgm:pt>
    <dgm:pt modelId="{577F6348-C302-3C4F-8423-044EC071FC61}" type="sibTrans" cxnId="{C172C1BC-3506-7D45-89F2-604B391FE493}">
      <dgm:prSet/>
      <dgm:spPr/>
      <dgm:t>
        <a:bodyPr/>
        <a:lstStyle/>
        <a:p>
          <a:endParaRPr lang="en-US"/>
        </a:p>
      </dgm:t>
    </dgm:pt>
    <dgm:pt modelId="{1E63235D-9188-C342-90D8-AD6C53F022A6}">
      <dgm:prSet phldrT="[Text]"/>
      <dgm:spPr/>
      <dgm:t>
        <a:bodyPr/>
        <a:lstStyle/>
        <a:p>
          <a:r>
            <a:rPr lang="en-US" dirty="0">
              <a:latin typeface="Lato" panose="020F0502020204030203" pitchFamily="34" charset="77"/>
            </a:rPr>
            <a:t>Continuous events</a:t>
          </a:r>
        </a:p>
      </dgm:t>
    </dgm:pt>
    <dgm:pt modelId="{37FB8D03-D992-AE4C-9854-4AA9DDE3CB87}" type="parTrans" cxnId="{6D5B2B28-E268-AA41-930E-74D64C78ED97}">
      <dgm:prSet/>
      <dgm:spPr/>
      <dgm:t>
        <a:bodyPr/>
        <a:lstStyle/>
        <a:p>
          <a:endParaRPr lang="en-US">
            <a:latin typeface="Lato" panose="020F0502020204030203" pitchFamily="34" charset="77"/>
          </a:endParaRPr>
        </a:p>
      </dgm:t>
    </dgm:pt>
    <dgm:pt modelId="{A4B681CF-64CA-D54F-9C30-C4F82DB12459}" type="sibTrans" cxnId="{6D5B2B28-E268-AA41-930E-74D64C78ED97}">
      <dgm:prSet/>
      <dgm:spPr/>
      <dgm:t>
        <a:bodyPr/>
        <a:lstStyle/>
        <a:p>
          <a:endParaRPr lang="en-US"/>
        </a:p>
      </dgm:t>
    </dgm:pt>
    <dgm:pt modelId="{5330AE60-9EE5-5243-B7D0-80ED4C7319B1}" type="pres">
      <dgm:prSet presAssocID="{86FB3E94-52F6-064A-924B-76730837084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20E2091-E314-8747-9E80-4DFC1C547FDC}" type="pres">
      <dgm:prSet presAssocID="{4AFF64C6-AA71-DF46-BF6A-46D7CA4E69BE}" presName="hierRoot1" presStyleCnt="0"/>
      <dgm:spPr/>
    </dgm:pt>
    <dgm:pt modelId="{EFC534CB-496B-A341-A321-045EB83DD948}" type="pres">
      <dgm:prSet presAssocID="{4AFF64C6-AA71-DF46-BF6A-46D7CA4E69BE}" presName="composite" presStyleCnt="0"/>
      <dgm:spPr/>
    </dgm:pt>
    <dgm:pt modelId="{7B24181F-2D7E-A640-BD2E-626EE6ED951C}" type="pres">
      <dgm:prSet presAssocID="{4AFF64C6-AA71-DF46-BF6A-46D7CA4E69BE}" presName="background" presStyleLbl="node0" presStyleIdx="0" presStyleCnt="1"/>
      <dgm:spPr/>
    </dgm:pt>
    <dgm:pt modelId="{31919304-51F8-B348-B0C3-72606C1869DC}" type="pres">
      <dgm:prSet presAssocID="{4AFF64C6-AA71-DF46-BF6A-46D7CA4E69BE}" presName="text" presStyleLbl="fgAcc0" presStyleIdx="0" presStyleCnt="1" custLinFactNeighborX="6597" custLinFactNeighborY="-86751">
        <dgm:presLayoutVars>
          <dgm:chPref val="3"/>
        </dgm:presLayoutVars>
      </dgm:prSet>
      <dgm:spPr/>
    </dgm:pt>
    <dgm:pt modelId="{3BCDC558-65C6-FD4E-86C9-5ACECB40FFCE}" type="pres">
      <dgm:prSet presAssocID="{4AFF64C6-AA71-DF46-BF6A-46D7CA4E69BE}" presName="hierChild2" presStyleCnt="0"/>
      <dgm:spPr/>
    </dgm:pt>
    <dgm:pt modelId="{25DF9B9A-A490-A045-B816-73BF0484E7A4}" type="pres">
      <dgm:prSet presAssocID="{F98D7EC9-2F92-EE47-8977-8CECC7029BD4}" presName="Name10" presStyleLbl="parChTrans1D2" presStyleIdx="0" presStyleCnt="2"/>
      <dgm:spPr/>
    </dgm:pt>
    <dgm:pt modelId="{414A82B9-2C2A-D945-A078-281B93C64164}" type="pres">
      <dgm:prSet presAssocID="{0F9ADFB1-90CE-A940-9A75-EFAB32989C02}" presName="hierRoot2" presStyleCnt="0"/>
      <dgm:spPr/>
    </dgm:pt>
    <dgm:pt modelId="{E3E32BCB-16D7-EE42-B63F-C5C2C1086C59}" type="pres">
      <dgm:prSet presAssocID="{0F9ADFB1-90CE-A940-9A75-EFAB32989C02}" presName="composite2" presStyleCnt="0"/>
      <dgm:spPr/>
    </dgm:pt>
    <dgm:pt modelId="{AF8442D6-A15E-0147-A1F9-12B95A2B4A47}" type="pres">
      <dgm:prSet presAssocID="{0F9ADFB1-90CE-A940-9A75-EFAB32989C02}" presName="background2" presStyleLbl="node2" presStyleIdx="0" presStyleCnt="2"/>
      <dgm:spPr/>
    </dgm:pt>
    <dgm:pt modelId="{090ABCE0-B5FA-0642-84C3-68B7C17607FD}" type="pres">
      <dgm:prSet presAssocID="{0F9ADFB1-90CE-A940-9A75-EFAB32989C02}" presName="text2" presStyleLbl="fgAcc2" presStyleIdx="0" presStyleCnt="2">
        <dgm:presLayoutVars>
          <dgm:chPref val="3"/>
        </dgm:presLayoutVars>
      </dgm:prSet>
      <dgm:spPr/>
    </dgm:pt>
    <dgm:pt modelId="{CA7AE2D1-3863-F646-AEDD-9148BDCB3BF5}" type="pres">
      <dgm:prSet presAssocID="{0F9ADFB1-90CE-A940-9A75-EFAB32989C02}" presName="hierChild3" presStyleCnt="0"/>
      <dgm:spPr/>
    </dgm:pt>
    <dgm:pt modelId="{BCF7BF1C-FBF0-3E49-BD9E-8FE142966406}" type="pres">
      <dgm:prSet presAssocID="{3CF44820-ACD1-7F45-ABCB-72BF2834D7A1}" presName="Name17" presStyleLbl="parChTrans1D3" presStyleIdx="0" presStyleCnt="2"/>
      <dgm:spPr/>
    </dgm:pt>
    <dgm:pt modelId="{F4CC781D-2996-2D4F-AE62-1B51B7B6A65C}" type="pres">
      <dgm:prSet presAssocID="{34AEA5F2-061F-5E47-8F74-B20998E4330A}" presName="hierRoot3" presStyleCnt="0"/>
      <dgm:spPr/>
    </dgm:pt>
    <dgm:pt modelId="{2E84C5C3-C9F2-7E43-BEBE-5FE74DE52A7F}" type="pres">
      <dgm:prSet presAssocID="{34AEA5F2-061F-5E47-8F74-B20998E4330A}" presName="composite3" presStyleCnt="0"/>
      <dgm:spPr/>
    </dgm:pt>
    <dgm:pt modelId="{17E454B1-3C3D-624F-9FE7-69B70A52F35A}" type="pres">
      <dgm:prSet presAssocID="{34AEA5F2-061F-5E47-8F74-B20998E4330A}" presName="background3" presStyleLbl="node3" presStyleIdx="0" presStyleCnt="2"/>
      <dgm:spPr/>
    </dgm:pt>
    <dgm:pt modelId="{EB2EAE85-A4DF-D540-8ECF-2926252AD1B3}" type="pres">
      <dgm:prSet presAssocID="{34AEA5F2-061F-5E47-8F74-B20998E4330A}" presName="text3" presStyleLbl="fgAcc3" presStyleIdx="0" presStyleCnt="2">
        <dgm:presLayoutVars>
          <dgm:chPref val="3"/>
        </dgm:presLayoutVars>
      </dgm:prSet>
      <dgm:spPr/>
    </dgm:pt>
    <dgm:pt modelId="{6927D3B3-DC5E-1D40-A155-C49E35A92DB5}" type="pres">
      <dgm:prSet presAssocID="{34AEA5F2-061F-5E47-8F74-B20998E4330A}" presName="hierChild4" presStyleCnt="0"/>
      <dgm:spPr/>
    </dgm:pt>
    <dgm:pt modelId="{5AF53C16-C7F6-BF46-9994-A54081A8F459}" type="pres">
      <dgm:prSet presAssocID="{CB69D852-39BA-DB40-92C7-6F43542F18BE}" presName="Name17" presStyleLbl="parChTrans1D3" presStyleIdx="1" presStyleCnt="2"/>
      <dgm:spPr/>
    </dgm:pt>
    <dgm:pt modelId="{1F698565-5BBA-4948-91F4-B29BE3AAE05F}" type="pres">
      <dgm:prSet presAssocID="{BE3507BB-9E69-D343-BA7B-1EE9D2DA5D7A}" presName="hierRoot3" presStyleCnt="0"/>
      <dgm:spPr/>
    </dgm:pt>
    <dgm:pt modelId="{9506EC9F-CA07-2842-8D18-09D73E9429C8}" type="pres">
      <dgm:prSet presAssocID="{BE3507BB-9E69-D343-BA7B-1EE9D2DA5D7A}" presName="composite3" presStyleCnt="0"/>
      <dgm:spPr/>
    </dgm:pt>
    <dgm:pt modelId="{33E0DDDF-B1E9-C34F-B7A0-19902E088487}" type="pres">
      <dgm:prSet presAssocID="{BE3507BB-9E69-D343-BA7B-1EE9D2DA5D7A}" presName="background3" presStyleLbl="node3" presStyleIdx="1" presStyleCnt="2"/>
      <dgm:spPr/>
    </dgm:pt>
    <dgm:pt modelId="{EAF8BBF2-7D3D-FC40-A38C-DE9412A61042}" type="pres">
      <dgm:prSet presAssocID="{BE3507BB-9E69-D343-BA7B-1EE9D2DA5D7A}" presName="text3" presStyleLbl="fgAcc3" presStyleIdx="1" presStyleCnt="2">
        <dgm:presLayoutVars>
          <dgm:chPref val="3"/>
        </dgm:presLayoutVars>
      </dgm:prSet>
      <dgm:spPr/>
    </dgm:pt>
    <dgm:pt modelId="{44602FC8-8F5A-E041-B081-2DC577877750}" type="pres">
      <dgm:prSet presAssocID="{BE3507BB-9E69-D343-BA7B-1EE9D2DA5D7A}" presName="hierChild4" presStyleCnt="0"/>
      <dgm:spPr/>
    </dgm:pt>
    <dgm:pt modelId="{0580DD59-CDEB-5A46-A4CA-9D9C27308A7F}" type="pres">
      <dgm:prSet presAssocID="{37FB8D03-D992-AE4C-9854-4AA9DDE3CB87}" presName="Name10" presStyleLbl="parChTrans1D2" presStyleIdx="1" presStyleCnt="2"/>
      <dgm:spPr/>
    </dgm:pt>
    <dgm:pt modelId="{E382F71A-D640-554F-A953-2A8E0FFA2122}" type="pres">
      <dgm:prSet presAssocID="{1E63235D-9188-C342-90D8-AD6C53F022A6}" presName="hierRoot2" presStyleCnt="0"/>
      <dgm:spPr/>
    </dgm:pt>
    <dgm:pt modelId="{8DCE313F-2873-6549-B4CD-62B84A342FE3}" type="pres">
      <dgm:prSet presAssocID="{1E63235D-9188-C342-90D8-AD6C53F022A6}" presName="composite2" presStyleCnt="0"/>
      <dgm:spPr/>
    </dgm:pt>
    <dgm:pt modelId="{BCDF2193-2734-5948-815D-70A9CE2AB4CE}" type="pres">
      <dgm:prSet presAssocID="{1E63235D-9188-C342-90D8-AD6C53F022A6}" presName="background2" presStyleLbl="node2" presStyleIdx="1" presStyleCnt="2"/>
      <dgm:spPr/>
    </dgm:pt>
    <dgm:pt modelId="{976CFFCF-A8AB-B745-AAF3-34D8464086F9}" type="pres">
      <dgm:prSet presAssocID="{1E63235D-9188-C342-90D8-AD6C53F022A6}" presName="text2" presStyleLbl="fgAcc2" presStyleIdx="1" presStyleCnt="2">
        <dgm:presLayoutVars>
          <dgm:chPref val="3"/>
        </dgm:presLayoutVars>
      </dgm:prSet>
      <dgm:spPr/>
    </dgm:pt>
    <dgm:pt modelId="{1582C029-48E7-7347-8303-9347A5F8F6F3}" type="pres">
      <dgm:prSet presAssocID="{1E63235D-9188-C342-90D8-AD6C53F022A6}" presName="hierChild3" presStyleCnt="0"/>
      <dgm:spPr/>
    </dgm:pt>
  </dgm:ptLst>
  <dgm:cxnLst>
    <dgm:cxn modelId="{B0897003-0D23-6B42-B949-CE98A82E827F}" srcId="{0F9ADFB1-90CE-A940-9A75-EFAB32989C02}" destId="{34AEA5F2-061F-5E47-8F74-B20998E4330A}" srcOrd="0" destOrd="0" parTransId="{3CF44820-ACD1-7F45-ABCB-72BF2834D7A1}" sibTransId="{A950DCFF-386E-F343-89AF-93CF4B259B9B}"/>
    <dgm:cxn modelId="{9263CC1C-FF19-A94D-AEDD-770C8C63F056}" srcId="{4AFF64C6-AA71-DF46-BF6A-46D7CA4E69BE}" destId="{0F9ADFB1-90CE-A940-9A75-EFAB32989C02}" srcOrd="0" destOrd="0" parTransId="{F98D7EC9-2F92-EE47-8977-8CECC7029BD4}" sibTransId="{DD5AD2EC-2791-3846-B309-9974547923EA}"/>
    <dgm:cxn modelId="{CE96DC1E-4D04-0147-AA4B-48F6FD6929C8}" type="presOf" srcId="{86FB3E94-52F6-064A-924B-767308370849}" destId="{5330AE60-9EE5-5243-B7D0-80ED4C7319B1}" srcOrd="0" destOrd="0" presId="urn:microsoft.com/office/officeart/2005/8/layout/hierarchy1"/>
    <dgm:cxn modelId="{D272551F-55E7-7D46-99E3-1D2CE6B78159}" type="presOf" srcId="{CB69D852-39BA-DB40-92C7-6F43542F18BE}" destId="{5AF53C16-C7F6-BF46-9994-A54081A8F459}" srcOrd="0" destOrd="0" presId="urn:microsoft.com/office/officeart/2005/8/layout/hierarchy1"/>
    <dgm:cxn modelId="{C77C7523-9AB0-A640-AAF9-CE9C87DF0797}" srcId="{86FB3E94-52F6-064A-924B-767308370849}" destId="{4AFF64C6-AA71-DF46-BF6A-46D7CA4E69BE}" srcOrd="0" destOrd="0" parTransId="{1110C380-5CF1-4444-B4B7-447D34705049}" sibTransId="{3E211182-9C83-9148-8802-45A0D8863C12}"/>
    <dgm:cxn modelId="{6D5B2B28-E268-AA41-930E-74D64C78ED97}" srcId="{4AFF64C6-AA71-DF46-BF6A-46D7CA4E69BE}" destId="{1E63235D-9188-C342-90D8-AD6C53F022A6}" srcOrd="1" destOrd="0" parTransId="{37FB8D03-D992-AE4C-9854-4AA9DDE3CB87}" sibTransId="{A4B681CF-64CA-D54F-9C30-C4F82DB12459}"/>
    <dgm:cxn modelId="{68D1402F-7485-6F4B-BFD9-640AD5F4FD61}" type="presOf" srcId="{34AEA5F2-061F-5E47-8F74-B20998E4330A}" destId="{EB2EAE85-A4DF-D540-8ECF-2926252AD1B3}" srcOrd="0" destOrd="0" presId="urn:microsoft.com/office/officeart/2005/8/layout/hierarchy1"/>
    <dgm:cxn modelId="{A681A62F-2235-9E4E-BC77-0B9C813AE739}" type="presOf" srcId="{4AFF64C6-AA71-DF46-BF6A-46D7CA4E69BE}" destId="{31919304-51F8-B348-B0C3-72606C1869DC}" srcOrd="0" destOrd="0" presId="urn:microsoft.com/office/officeart/2005/8/layout/hierarchy1"/>
    <dgm:cxn modelId="{36E81255-EF73-8240-B308-2B23A603026B}" type="presOf" srcId="{3CF44820-ACD1-7F45-ABCB-72BF2834D7A1}" destId="{BCF7BF1C-FBF0-3E49-BD9E-8FE142966406}" srcOrd="0" destOrd="0" presId="urn:microsoft.com/office/officeart/2005/8/layout/hierarchy1"/>
    <dgm:cxn modelId="{98F82190-BDEF-394D-91B9-F9C5B35F8B75}" type="presOf" srcId="{37FB8D03-D992-AE4C-9854-4AA9DDE3CB87}" destId="{0580DD59-CDEB-5A46-A4CA-9D9C27308A7F}" srcOrd="0" destOrd="0" presId="urn:microsoft.com/office/officeart/2005/8/layout/hierarchy1"/>
    <dgm:cxn modelId="{4F4D6AB8-5AAB-7D40-96DC-D930B89B793C}" type="presOf" srcId="{BE3507BB-9E69-D343-BA7B-1EE9D2DA5D7A}" destId="{EAF8BBF2-7D3D-FC40-A38C-DE9412A61042}" srcOrd="0" destOrd="0" presId="urn:microsoft.com/office/officeart/2005/8/layout/hierarchy1"/>
    <dgm:cxn modelId="{C172C1BC-3506-7D45-89F2-604B391FE493}" srcId="{0F9ADFB1-90CE-A940-9A75-EFAB32989C02}" destId="{BE3507BB-9E69-D343-BA7B-1EE9D2DA5D7A}" srcOrd="1" destOrd="0" parTransId="{CB69D852-39BA-DB40-92C7-6F43542F18BE}" sibTransId="{577F6348-C302-3C4F-8423-044EC071FC61}"/>
    <dgm:cxn modelId="{1F4743DA-F7B0-DC47-AFBE-E31FE8CB5796}" type="presOf" srcId="{F98D7EC9-2F92-EE47-8977-8CECC7029BD4}" destId="{25DF9B9A-A490-A045-B816-73BF0484E7A4}" srcOrd="0" destOrd="0" presId="urn:microsoft.com/office/officeart/2005/8/layout/hierarchy1"/>
    <dgm:cxn modelId="{F6E93FF2-CA6D-184C-ADE5-B5975B781FAE}" type="presOf" srcId="{0F9ADFB1-90CE-A940-9A75-EFAB32989C02}" destId="{090ABCE0-B5FA-0642-84C3-68B7C17607FD}" srcOrd="0" destOrd="0" presId="urn:microsoft.com/office/officeart/2005/8/layout/hierarchy1"/>
    <dgm:cxn modelId="{E8F66BF3-43DA-5544-A7D3-AC06F313BAA0}" type="presOf" srcId="{1E63235D-9188-C342-90D8-AD6C53F022A6}" destId="{976CFFCF-A8AB-B745-AAF3-34D8464086F9}" srcOrd="0" destOrd="0" presId="urn:microsoft.com/office/officeart/2005/8/layout/hierarchy1"/>
    <dgm:cxn modelId="{E3F0906E-6BCF-D641-9F34-8ACA011C0AD0}" type="presParOf" srcId="{5330AE60-9EE5-5243-B7D0-80ED4C7319B1}" destId="{820E2091-E314-8747-9E80-4DFC1C547FDC}" srcOrd="0" destOrd="0" presId="urn:microsoft.com/office/officeart/2005/8/layout/hierarchy1"/>
    <dgm:cxn modelId="{0DE4603F-0037-764D-81FC-2C15FD93C6FF}" type="presParOf" srcId="{820E2091-E314-8747-9E80-4DFC1C547FDC}" destId="{EFC534CB-496B-A341-A321-045EB83DD948}" srcOrd="0" destOrd="0" presId="urn:microsoft.com/office/officeart/2005/8/layout/hierarchy1"/>
    <dgm:cxn modelId="{F96D95EE-3082-6D41-9A1C-539726EA5E0E}" type="presParOf" srcId="{EFC534CB-496B-A341-A321-045EB83DD948}" destId="{7B24181F-2D7E-A640-BD2E-626EE6ED951C}" srcOrd="0" destOrd="0" presId="urn:microsoft.com/office/officeart/2005/8/layout/hierarchy1"/>
    <dgm:cxn modelId="{F8E225B6-6EF6-DC4C-AF84-7D4C3CB2734B}" type="presParOf" srcId="{EFC534CB-496B-A341-A321-045EB83DD948}" destId="{31919304-51F8-B348-B0C3-72606C1869DC}" srcOrd="1" destOrd="0" presId="urn:microsoft.com/office/officeart/2005/8/layout/hierarchy1"/>
    <dgm:cxn modelId="{9A5B28F1-9106-2146-816F-FB2039EA8EC9}" type="presParOf" srcId="{820E2091-E314-8747-9E80-4DFC1C547FDC}" destId="{3BCDC558-65C6-FD4E-86C9-5ACECB40FFCE}" srcOrd="1" destOrd="0" presId="urn:microsoft.com/office/officeart/2005/8/layout/hierarchy1"/>
    <dgm:cxn modelId="{69EFFD1E-8E0D-064B-87A0-6CE5F3D49378}" type="presParOf" srcId="{3BCDC558-65C6-FD4E-86C9-5ACECB40FFCE}" destId="{25DF9B9A-A490-A045-B816-73BF0484E7A4}" srcOrd="0" destOrd="0" presId="urn:microsoft.com/office/officeart/2005/8/layout/hierarchy1"/>
    <dgm:cxn modelId="{9AEB0235-5B20-7C4B-9C41-D868917496DD}" type="presParOf" srcId="{3BCDC558-65C6-FD4E-86C9-5ACECB40FFCE}" destId="{414A82B9-2C2A-D945-A078-281B93C64164}" srcOrd="1" destOrd="0" presId="urn:microsoft.com/office/officeart/2005/8/layout/hierarchy1"/>
    <dgm:cxn modelId="{F884D057-0A29-7840-B248-DD1E5ABFA2E1}" type="presParOf" srcId="{414A82B9-2C2A-D945-A078-281B93C64164}" destId="{E3E32BCB-16D7-EE42-B63F-C5C2C1086C59}" srcOrd="0" destOrd="0" presId="urn:microsoft.com/office/officeart/2005/8/layout/hierarchy1"/>
    <dgm:cxn modelId="{A12D312F-4187-3948-B46F-F078B44E61D3}" type="presParOf" srcId="{E3E32BCB-16D7-EE42-B63F-C5C2C1086C59}" destId="{AF8442D6-A15E-0147-A1F9-12B95A2B4A47}" srcOrd="0" destOrd="0" presId="urn:microsoft.com/office/officeart/2005/8/layout/hierarchy1"/>
    <dgm:cxn modelId="{CFE5F17B-225B-CC4E-867A-F4E00BF7678A}" type="presParOf" srcId="{E3E32BCB-16D7-EE42-B63F-C5C2C1086C59}" destId="{090ABCE0-B5FA-0642-84C3-68B7C17607FD}" srcOrd="1" destOrd="0" presId="urn:microsoft.com/office/officeart/2005/8/layout/hierarchy1"/>
    <dgm:cxn modelId="{821FEB6A-8958-E548-AA7D-5EE824806D1B}" type="presParOf" srcId="{414A82B9-2C2A-D945-A078-281B93C64164}" destId="{CA7AE2D1-3863-F646-AEDD-9148BDCB3BF5}" srcOrd="1" destOrd="0" presId="urn:microsoft.com/office/officeart/2005/8/layout/hierarchy1"/>
    <dgm:cxn modelId="{D928467C-DC62-9540-BAE9-C86ECE6446E0}" type="presParOf" srcId="{CA7AE2D1-3863-F646-AEDD-9148BDCB3BF5}" destId="{BCF7BF1C-FBF0-3E49-BD9E-8FE142966406}" srcOrd="0" destOrd="0" presId="urn:microsoft.com/office/officeart/2005/8/layout/hierarchy1"/>
    <dgm:cxn modelId="{2524DCCA-32AE-AD46-9A34-2E4C1DF81A10}" type="presParOf" srcId="{CA7AE2D1-3863-F646-AEDD-9148BDCB3BF5}" destId="{F4CC781D-2996-2D4F-AE62-1B51B7B6A65C}" srcOrd="1" destOrd="0" presId="urn:microsoft.com/office/officeart/2005/8/layout/hierarchy1"/>
    <dgm:cxn modelId="{9A782AB2-EF6A-4544-A45D-60ADC627D17D}" type="presParOf" srcId="{F4CC781D-2996-2D4F-AE62-1B51B7B6A65C}" destId="{2E84C5C3-C9F2-7E43-BEBE-5FE74DE52A7F}" srcOrd="0" destOrd="0" presId="urn:microsoft.com/office/officeart/2005/8/layout/hierarchy1"/>
    <dgm:cxn modelId="{5BE906F0-81FF-0F43-82C8-3694B30A56CD}" type="presParOf" srcId="{2E84C5C3-C9F2-7E43-BEBE-5FE74DE52A7F}" destId="{17E454B1-3C3D-624F-9FE7-69B70A52F35A}" srcOrd="0" destOrd="0" presId="urn:microsoft.com/office/officeart/2005/8/layout/hierarchy1"/>
    <dgm:cxn modelId="{F22E46EE-688C-7640-830D-668C914D978E}" type="presParOf" srcId="{2E84C5C3-C9F2-7E43-BEBE-5FE74DE52A7F}" destId="{EB2EAE85-A4DF-D540-8ECF-2926252AD1B3}" srcOrd="1" destOrd="0" presId="urn:microsoft.com/office/officeart/2005/8/layout/hierarchy1"/>
    <dgm:cxn modelId="{86FC70A0-3CC2-4642-BDAB-6D735356D992}" type="presParOf" srcId="{F4CC781D-2996-2D4F-AE62-1B51B7B6A65C}" destId="{6927D3B3-DC5E-1D40-A155-C49E35A92DB5}" srcOrd="1" destOrd="0" presId="urn:microsoft.com/office/officeart/2005/8/layout/hierarchy1"/>
    <dgm:cxn modelId="{86AE2806-6CC6-CB4B-B949-1F48B449A01A}" type="presParOf" srcId="{CA7AE2D1-3863-F646-AEDD-9148BDCB3BF5}" destId="{5AF53C16-C7F6-BF46-9994-A54081A8F459}" srcOrd="2" destOrd="0" presId="urn:microsoft.com/office/officeart/2005/8/layout/hierarchy1"/>
    <dgm:cxn modelId="{8275078A-0C70-FB4D-BBD9-304133D4DEE3}" type="presParOf" srcId="{CA7AE2D1-3863-F646-AEDD-9148BDCB3BF5}" destId="{1F698565-5BBA-4948-91F4-B29BE3AAE05F}" srcOrd="3" destOrd="0" presId="urn:microsoft.com/office/officeart/2005/8/layout/hierarchy1"/>
    <dgm:cxn modelId="{7BB105ED-86C3-E545-B23A-2A93FC5008A7}" type="presParOf" srcId="{1F698565-5BBA-4948-91F4-B29BE3AAE05F}" destId="{9506EC9F-CA07-2842-8D18-09D73E9429C8}" srcOrd="0" destOrd="0" presId="urn:microsoft.com/office/officeart/2005/8/layout/hierarchy1"/>
    <dgm:cxn modelId="{B7155D97-A41E-AB43-93DB-33083DBB8BC3}" type="presParOf" srcId="{9506EC9F-CA07-2842-8D18-09D73E9429C8}" destId="{33E0DDDF-B1E9-C34F-B7A0-19902E088487}" srcOrd="0" destOrd="0" presId="urn:microsoft.com/office/officeart/2005/8/layout/hierarchy1"/>
    <dgm:cxn modelId="{508C85A8-7528-1042-BE79-2F8263D2D0DE}" type="presParOf" srcId="{9506EC9F-CA07-2842-8D18-09D73E9429C8}" destId="{EAF8BBF2-7D3D-FC40-A38C-DE9412A61042}" srcOrd="1" destOrd="0" presId="urn:microsoft.com/office/officeart/2005/8/layout/hierarchy1"/>
    <dgm:cxn modelId="{B3936F8E-C15B-AF46-8CD7-31D4EBE15C2C}" type="presParOf" srcId="{1F698565-5BBA-4948-91F4-B29BE3AAE05F}" destId="{44602FC8-8F5A-E041-B081-2DC577877750}" srcOrd="1" destOrd="0" presId="urn:microsoft.com/office/officeart/2005/8/layout/hierarchy1"/>
    <dgm:cxn modelId="{59634F65-18F3-7A41-90E7-B5D4B39E636C}" type="presParOf" srcId="{3BCDC558-65C6-FD4E-86C9-5ACECB40FFCE}" destId="{0580DD59-CDEB-5A46-A4CA-9D9C27308A7F}" srcOrd="2" destOrd="0" presId="urn:microsoft.com/office/officeart/2005/8/layout/hierarchy1"/>
    <dgm:cxn modelId="{533CE533-17B4-BF41-B279-263A00F92696}" type="presParOf" srcId="{3BCDC558-65C6-FD4E-86C9-5ACECB40FFCE}" destId="{E382F71A-D640-554F-A953-2A8E0FFA2122}" srcOrd="3" destOrd="0" presId="urn:microsoft.com/office/officeart/2005/8/layout/hierarchy1"/>
    <dgm:cxn modelId="{E4C2A4AB-BEB4-CC47-8C05-F53E321ADE21}" type="presParOf" srcId="{E382F71A-D640-554F-A953-2A8E0FFA2122}" destId="{8DCE313F-2873-6549-B4CD-62B84A342FE3}" srcOrd="0" destOrd="0" presId="urn:microsoft.com/office/officeart/2005/8/layout/hierarchy1"/>
    <dgm:cxn modelId="{7FE013C3-7592-3045-9E87-560E9DCCECF5}" type="presParOf" srcId="{8DCE313F-2873-6549-B4CD-62B84A342FE3}" destId="{BCDF2193-2734-5948-815D-70A9CE2AB4CE}" srcOrd="0" destOrd="0" presId="urn:microsoft.com/office/officeart/2005/8/layout/hierarchy1"/>
    <dgm:cxn modelId="{5653D408-5869-EB47-8F32-B79C333721BC}" type="presParOf" srcId="{8DCE313F-2873-6549-B4CD-62B84A342FE3}" destId="{976CFFCF-A8AB-B745-AAF3-34D8464086F9}" srcOrd="1" destOrd="0" presId="urn:microsoft.com/office/officeart/2005/8/layout/hierarchy1"/>
    <dgm:cxn modelId="{1AE1EE10-F7CF-2241-AC45-3B0838BF063F}" type="presParOf" srcId="{E382F71A-D640-554F-A953-2A8E0FFA2122}" destId="{1582C029-48E7-7347-8303-9347A5F8F6F3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9245B3-3FE9-2D49-92EE-E5FFB6BB5FFA}" type="doc">
      <dgm:prSet loTypeId="urn:microsoft.com/office/officeart/2005/8/layout/chevron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5C67D84-79EB-7A4E-98B5-80759B5C772A}">
      <dgm:prSet phldrT="[Text]"/>
      <dgm:spPr/>
      <dgm:t>
        <a:bodyPr/>
        <a:lstStyle/>
        <a:p>
          <a:r>
            <a:rPr lang="en-US" dirty="0"/>
            <a:t>Model</a:t>
          </a:r>
        </a:p>
      </dgm:t>
    </dgm:pt>
    <dgm:pt modelId="{C61000FA-D7DC-A449-B71F-50398E10C06B}" type="parTrans" cxnId="{482D1014-1913-3440-99B4-5456E782C873}">
      <dgm:prSet/>
      <dgm:spPr/>
      <dgm:t>
        <a:bodyPr/>
        <a:lstStyle/>
        <a:p>
          <a:endParaRPr lang="en-US"/>
        </a:p>
      </dgm:t>
    </dgm:pt>
    <dgm:pt modelId="{83B462BE-EA1A-E24F-8509-BC2F2EF2F5CB}" type="sibTrans" cxnId="{482D1014-1913-3440-99B4-5456E782C873}">
      <dgm:prSet/>
      <dgm:spPr/>
      <dgm:t>
        <a:bodyPr/>
        <a:lstStyle/>
        <a:p>
          <a:endParaRPr lang="en-US"/>
        </a:p>
      </dgm:t>
    </dgm:pt>
    <dgm:pt modelId="{8A0285ED-3AF8-F847-8B79-E78A50280A0F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State</a:t>
          </a:r>
        </a:p>
      </dgm:t>
    </dgm:pt>
    <dgm:pt modelId="{8865C905-EBD4-A343-9B5D-2D7676F7C41B}" type="parTrans" cxnId="{B7C454B3-6492-4E47-A231-F63D518395B0}">
      <dgm:prSet/>
      <dgm:spPr/>
      <dgm:t>
        <a:bodyPr/>
        <a:lstStyle/>
        <a:p>
          <a:endParaRPr lang="en-US"/>
        </a:p>
      </dgm:t>
    </dgm:pt>
    <dgm:pt modelId="{6D46DB84-2D4A-9F40-917B-9677F2F02CD8}" type="sibTrans" cxnId="{B7C454B3-6492-4E47-A231-F63D518395B0}">
      <dgm:prSet/>
      <dgm:spPr/>
      <dgm:t>
        <a:bodyPr/>
        <a:lstStyle/>
        <a:p>
          <a:endParaRPr lang="en-US"/>
        </a:p>
      </dgm:t>
    </dgm:pt>
    <dgm:pt modelId="{5E19B937-CA8A-4A43-A4DD-974A89FCFDF8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Transition probability</a:t>
          </a:r>
        </a:p>
      </dgm:t>
    </dgm:pt>
    <dgm:pt modelId="{D7FAE044-1AC6-1E43-8439-FF613525F046}" type="parTrans" cxnId="{91C0A62A-4AE1-7E47-9DE1-D0BB65E536E4}">
      <dgm:prSet/>
      <dgm:spPr/>
      <dgm:t>
        <a:bodyPr/>
        <a:lstStyle/>
        <a:p>
          <a:endParaRPr lang="en-US"/>
        </a:p>
      </dgm:t>
    </dgm:pt>
    <dgm:pt modelId="{ADDCCE8B-981E-4646-BB00-B98630EBF4E3}" type="sibTrans" cxnId="{91C0A62A-4AE1-7E47-9DE1-D0BB65E536E4}">
      <dgm:prSet/>
      <dgm:spPr/>
      <dgm:t>
        <a:bodyPr/>
        <a:lstStyle/>
        <a:p>
          <a:endParaRPr lang="en-US"/>
        </a:p>
      </dgm:t>
    </dgm:pt>
    <dgm:pt modelId="{59AF3894-0827-E54C-B1D3-4F3889AD0A3E}">
      <dgm:prSet phldrT="[Text]"/>
      <dgm:spPr/>
      <dgm:t>
        <a:bodyPr/>
        <a:lstStyle/>
        <a:p>
          <a:r>
            <a:rPr lang="en-US" dirty="0"/>
            <a:t>Solving</a:t>
          </a:r>
        </a:p>
      </dgm:t>
    </dgm:pt>
    <dgm:pt modelId="{FD0779DB-BD3F-D545-85FD-59B93FCB63BA}" type="parTrans" cxnId="{6F90F71B-406B-4646-AD32-FAD644DAB4CE}">
      <dgm:prSet/>
      <dgm:spPr/>
      <dgm:t>
        <a:bodyPr/>
        <a:lstStyle/>
        <a:p>
          <a:endParaRPr lang="en-US"/>
        </a:p>
      </dgm:t>
    </dgm:pt>
    <dgm:pt modelId="{8EC90886-EEC6-D24A-920C-C6AD95CA6A1E}" type="sibTrans" cxnId="{6F90F71B-406B-4646-AD32-FAD644DAB4CE}">
      <dgm:prSet/>
      <dgm:spPr/>
      <dgm:t>
        <a:bodyPr/>
        <a:lstStyle/>
        <a:p>
          <a:endParaRPr lang="en-US"/>
        </a:p>
      </dgm:t>
    </dgm:pt>
    <dgm:pt modelId="{2ECC5A11-A5E1-2743-A367-CA582F1B2FA1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Limiting </a:t>
          </a:r>
          <a:r>
            <a:rPr lang="en-US" dirty="0" err="1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v.s</a:t>
          </a: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. stationary distribution</a:t>
          </a:r>
        </a:p>
      </dgm:t>
    </dgm:pt>
    <dgm:pt modelId="{8D2CCBB7-09D4-644D-AE77-4B92A8065072}" type="parTrans" cxnId="{BD021D69-9C84-F14B-B9C7-66680CDE3386}">
      <dgm:prSet/>
      <dgm:spPr/>
      <dgm:t>
        <a:bodyPr/>
        <a:lstStyle/>
        <a:p>
          <a:endParaRPr lang="en-US"/>
        </a:p>
      </dgm:t>
    </dgm:pt>
    <dgm:pt modelId="{64ADF4F2-718A-4C48-9EB7-9AD0AF2B194D}" type="sibTrans" cxnId="{BD021D69-9C84-F14B-B9C7-66680CDE3386}">
      <dgm:prSet/>
      <dgm:spPr/>
      <dgm:t>
        <a:bodyPr/>
        <a:lstStyle/>
        <a:p>
          <a:endParaRPr lang="en-US"/>
        </a:p>
      </dgm:t>
    </dgm:pt>
    <dgm:pt modelId="{5E5565DB-38A6-8A45-9AF7-87C0A4BC9F3E}">
      <dgm:prSet phldrT="[Text]"/>
      <dgm:spPr/>
      <dgm:t>
        <a:bodyPr/>
        <a:lstStyle/>
        <a:p>
          <a:r>
            <a:rPr lang="en-US" dirty="0"/>
            <a:t>Theorem</a:t>
          </a:r>
        </a:p>
      </dgm:t>
    </dgm:pt>
    <dgm:pt modelId="{7897127B-FD08-9F43-BA0E-B62C707BA29F}" type="parTrans" cxnId="{234489B6-1C18-7A42-9AFC-2A0A7094D862}">
      <dgm:prSet/>
      <dgm:spPr/>
      <dgm:t>
        <a:bodyPr/>
        <a:lstStyle/>
        <a:p>
          <a:endParaRPr lang="en-US"/>
        </a:p>
      </dgm:t>
    </dgm:pt>
    <dgm:pt modelId="{D92D85D1-6E20-6D4D-9016-12404DE69D6C}" type="sibTrans" cxnId="{234489B6-1C18-7A42-9AFC-2A0A7094D862}">
      <dgm:prSet/>
      <dgm:spPr/>
      <dgm:t>
        <a:bodyPr/>
        <a:lstStyle/>
        <a:p>
          <a:endParaRPr lang="en-US"/>
        </a:p>
      </dgm:t>
    </dgm:pt>
    <dgm:pt modelId="{73700B88-CA54-9A4F-BD3A-0B8C9405616A}">
      <dgm:prSet phldrT="[Text]"/>
      <dgm:spPr/>
      <dgm:t>
        <a:bodyPr/>
        <a:lstStyle/>
        <a:p>
          <a:r>
            <a:rPr lang="en-US" dirty="0" err="1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Erogodicity</a:t>
          </a:r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 theorems</a:t>
          </a:r>
        </a:p>
      </dgm:t>
    </dgm:pt>
    <dgm:pt modelId="{D60C5099-6CB7-E849-91C6-01870D9F147F}" type="parTrans" cxnId="{E48F9BF2-5A25-1A4C-8845-2911997300ED}">
      <dgm:prSet/>
      <dgm:spPr/>
      <dgm:t>
        <a:bodyPr/>
        <a:lstStyle/>
        <a:p>
          <a:endParaRPr lang="en-US"/>
        </a:p>
      </dgm:t>
    </dgm:pt>
    <dgm:pt modelId="{57F50A59-F74B-A64C-870D-B16B038897EE}" type="sibTrans" cxnId="{E48F9BF2-5A25-1A4C-8845-2911997300ED}">
      <dgm:prSet/>
      <dgm:spPr/>
      <dgm:t>
        <a:bodyPr/>
        <a:lstStyle/>
        <a:p>
          <a:endParaRPr lang="en-US"/>
        </a:p>
      </dgm:t>
    </dgm:pt>
    <dgm:pt modelId="{2DE88CB6-3F57-A24D-9778-91FE2E1EF584}">
      <dgm:prSet phldrT="[Text]" phldr="1"/>
      <dgm:spPr/>
      <dgm:t>
        <a:bodyPr/>
        <a:lstStyle/>
        <a:p>
          <a:endParaRPr lang="en-US">
            <a:solidFill>
              <a:schemeClr val="tx1">
                <a:lumMod val="50000"/>
                <a:lumOff val="50000"/>
              </a:schemeClr>
            </a:solidFill>
            <a:latin typeface="Lato" panose="020F0502020204030203" pitchFamily="34" charset="77"/>
          </a:endParaRPr>
        </a:p>
      </dgm:t>
    </dgm:pt>
    <dgm:pt modelId="{DDA1E535-A5C5-694B-9FFC-B64614595CD6}" type="parTrans" cxnId="{6298A29C-A05A-9348-A80C-53EF2C254A2C}">
      <dgm:prSet/>
      <dgm:spPr/>
      <dgm:t>
        <a:bodyPr/>
        <a:lstStyle/>
        <a:p>
          <a:endParaRPr lang="en-US"/>
        </a:p>
      </dgm:t>
    </dgm:pt>
    <dgm:pt modelId="{2F6385AF-26C1-7D4E-9A84-D7134545BF60}" type="sibTrans" cxnId="{6298A29C-A05A-9348-A80C-53EF2C254A2C}">
      <dgm:prSet/>
      <dgm:spPr/>
      <dgm:t>
        <a:bodyPr/>
        <a:lstStyle/>
        <a:p>
          <a:endParaRPr lang="en-US"/>
        </a:p>
      </dgm:t>
    </dgm:pt>
    <dgm:pt modelId="{A10BC20F-2515-F045-8AEF-B495E7850660}">
      <dgm:prSet phldrT="[Text]"/>
      <dgm:spPr/>
      <dgm:t>
        <a:bodyPr/>
        <a:lstStyle/>
        <a:p>
          <a:r>
            <a:rPr lang="en-US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Finite to infinite states</a:t>
          </a:r>
        </a:p>
      </dgm:t>
    </dgm:pt>
    <dgm:pt modelId="{A52943EA-D9D6-F249-BA9E-747A69D9979F}" type="parTrans" cxnId="{FED65770-BD70-904F-82D8-1BAFDD0C93CB}">
      <dgm:prSet/>
      <dgm:spPr/>
      <dgm:t>
        <a:bodyPr/>
        <a:lstStyle/>
        <a:p>
          <a:endParaRPr lang="en-US"/>
        </a:p>
      </dgm:t>
    </dgm:pt>
    <dgm:pt modelId="{09C0CBBF-3470-504E-AAC3-828C0C86B770}" type="sibTrans" cxnId="{FED65770-BD70-904F-82D8-1BAFDD0C93CB}">
      <dgm:prSet/>
      <dgm:spPr/>
      <dgm:t>
        <a:bodyPr/>
        <a:lstStyle/>
        <a:p>
          <a:endParaRPr lang="en-US"/>
        </a:p>
      </dgm:t>
    </dgm:pt>
    <dgm:pt modelId="{3BF44E73-3296-8C4E-B8D5-24CF3686506F}" type="pres">
      <dgm:prSet presAssocID="{049245B3-3FE9-2D49-92EE-E5FFB6BB5FFA}" presName="linearFlow" presStyleCnt="0">
        <dgm:presLayoutVars>
          <dgm:dir/>
          <dgm:animLvl val="lvl"/>
          <dgm:resizeHandles val="exact"/>
        </dgm:presLayoutVars>
      </dgm:prSet>
      <dgm:spPr/>
    </dgm:pt>
    <dgm:pt modelId="{C8262503-9D66-9444-9DD2-0BA7274D1E25}" type="pres">
      <dgm:prSet presAssocID="{05C67D84-79EB-7A4E-98B5-80759B5C772A}" presName="composite" presStyleCnt="0"/>
      <dgm:spPr/>
    </dgm:pt>
    <dgm:pt modelId="{A17CDE70-03E6-7C40-9729-0D715BAD5E2E}" type="pres">
      <dgm:prSet presAssocID="{05C67D84-79EB-7A4E-98B5-80759B5C772A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A0AAFB3-8F59-9E46-A10C-D07F39E65C6D}" type="pres">
      <dgm:prSet presAssocID="{05C67D84-79EB-7A4E-98B5-80759B5C772A}" presName="descendantText" presStyleLbl="alignAcc1" presStyleIdx="0" presStyleCnt="3">
        <dgm:presLayoutVars>
          <dgm:bulletEnabled val="1"/>
        </dgm:presLayoutVars>
      </dgm:prSet>
      <dgm:spPr/>
    </dgm:pt>
    <dgm:pt modelId="{51C0CC78-A674-0441-9964-7537FDEEADA6}" type="pres">
      <dgm:prSet presAssocID="{83B462BE-EA1A-E24F-8509-BC2F2EF2F5CB}" presName="sp" presStyleCnt="0"/>
      <dgm:spPr/>
    </dgm:pt>
    <dgm:pt modelId="{EC6D9E81-FF6F-F34E-BE0D-95CB42D6B073}" type="pres">
      <dgm:prSet presAssocID="{59AF3894-0827-E54C-B1D3-4F3889AD0A3E}" presName="composite" presStyleCnt="0"/>
      <dgm:spPr/>
    </dgm:pt>
    <dgm:pt modelId="{CB6643A9-741E-C344-B11F-5D4F9752D7BD}" type="pres">
      <dgm:prSet presAssocID="{59AF3894-0827-E54C-B1D3-4F3889AD0A3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B8436CCC-0967-B24D-8F8A-40C656D7177F}" type="pres">
      <dgm:prSet presAssocID="{59AF3894-0827-E54C-B1D3-4F3889AD0A3E}" presName="descendantText" presStyleLbl="alignAcc1" presStyleIdx="1" presStyleCnt="3">
        <dgm:presLayoutVars>
          <dgm:bulletEnabled val="1"/>
        </dgm:presLayoutVars>
      </dgm:prSet>
      <dgm:spPr/>
    </dgm:pt>
    <dgm:pt modelId="{D175D29F-A567-DC41-AE02-9B85210ADDCA}" type="pres">
      <dgm:prSet presAssocID="{8EC90886-EEC6-D24A-920C-C6AD95CA6A1E}" presName="sp" presStyleCnt="0"/>
      <dgm:spPr/>
    </dgm:pt>
    <dgm:pt modelId="{3F148841-987E-434F-BD48-5EB60BAB268F}" type="pres">
      <dgm:prSet presAssocID="{5E5565DB-38A6-8A45-9AF7-87C0A4BC9F3E}" presName="composite" presStyleCnt="0"/>
      <dgm:spPr/>
    </dgm:pt>
    <dgm:pt modelId="{A0DAF55E-1A37-9645-B669-3290D489BBDB}" type="pres">
      <dgm:prSet presAssocID="{5E5565DB-38A6-8A45-9AF7-87C0A4BC9F3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8D7D0DA-0A93-7742-BCE5-C7280F6B2D18}" type="pres">
      <dgm:prSet presAssocID="{5E5565DB-38A6-8A45-9AF7-87C0A4BC9F3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5B10D309-286C-EC48-9EB7-71A2DB17A1EF}" type="presOf" srcId="{2DE88CB6-3F57-A24D-9778-91FE2E1EF584}" destId="{A8D7D0DA-0A93-7742-BCE5-C7280F6B2D18}" srcOrd="0" destOrd="1" presId="urn:microsoft.com/office/officeart/2005/8/layout/chevron2"/>
    <dgm:cxn modelId="{482D1014-1913-3440-99B4-5456E782C873}" srcId="{049245B3-3FE9-2D49-92EE-E5FFB6BB5FFA}" destId="{05C67D84-79EB-7A4E-98B5-80759B5C772A}" srcOrd="0" destOrd="0" parTransId="{C61000FA-D7DC-A449-B71F-50398E10C06B}" sibTransId="{83B462BE-EA1A-E24F-8509-BC2F2EF2F5CB}"/>
    <dgm:cxn modelId="{6F90F71B-406B-4646-AD32-FAD644DAB4CE}" srcId="{049245B3-3FE9-2D49-92EE-E5FFB6BB5FFA}" destId="{59AF3894-0827-E54C-B1D3-4F3889AD0A3E}" srcOrd="1" destOrd="0" parTransId="{FD0779DB-BD3F-D545-85FD-59B93FCB63BA}" sibTransId="{8EC90886-EEC6-D24A-920C-C6AD95CA6A1E}"/>
    <dgm:cxn modelId="{EE1BB71D-119F-DE4C-9644-CB379C21E5B4}" type="presOf" srcId="{59AF3894-0827-E54C-B1D3-4F3889AD0A3E}" destId="{CB6643A9-741E-C344-B11F-5D4F9752D7BD}" srcOrd="0" destOrd="0" presId="urn:microsoft.com/office/officeart/2005/8/layout/chevron2"/>
    <dgm:cxn modelId="{69AA1D25-117B-5C46-B423-3B70E3B6DD96}" type="presOf" srcId="{73700B88-CA54-9A4F-BD3A-0B8C9405616A}" destId="{A8D7D0DA-0A93-7742-BCE5-C7280F6B2D18}" srcOrd="0" destOrd="0" presId="urn:microsoft.com/office/officeart/2005/8/layout/chevron2"/>
    <dgm:cxn modelId="{CFD03D25-3393-3B4E-9C46-08F4A844F247}" type="presOf" srcId="{049245B3-3FE9-2D49-92EE-E5FFB6BB5FFA}" destId="{3BF44E73-3296-8C4E-B8D5-24CF3686506F}" srcOrd="0" destOrd="0" presId="urn:microsoft.com/office/officeart/2005/8/layout/chevron2"/>
    <dgm:cxn modelId="{91C0A62A-4AE1-7E47-9DE1-D0BB65E536E4}" srcId="{05C67D84-79EB-7A4E-98B5-80759B5C772A}" destId="{5E19B937-CA8A-4A43-A4DD-974A89FCFDF8}" srcOrd="1" destOrd="0" parTransId="{D7FAE044-1AC6-1E43-8439-FF613525F046}" sibTransId="{ADDCCE8B-981E-4646-BB00-B98630EBF4E3}"/>
    <dgm:cxn modelId="{B46C8645-0B99-E447-976E-9A058DE234F4}" type="presOf" srcId="{5E5565DB-38A6-8A45-9AF7-87C0A4BC9F3E}" destId="{A0DAF55E-1A37-9645-B669-3290D489BBDB}" srcOrd="0" destOrd="0" presId="urn:microsoft.com/office/officeart/2005/8/layout/chevron2"/>
    <dgm:cxn modelId="{BD021D69-9C84-F14B-B9C7-66680CDE3386}" srcId="{59AF3894-0827-E54C-B1D3-4F3889AD0A3E}" destId="{2ECC5A11-A5E1-2743-A367-CA582F1B2FA1}" srcOrd="0" destOrd="0" parTransId="{8D2CCBB7-09D4-644D-AE77-4B92A8065072}" sibTransId="{64ADF4F2-718A-4C48-9EB7-9AD0AF2B194D}"/>
    <dgm:cxn modelId="{FED65770-BD70-904F-82D8-1BAFDD0C93CB}" srcId="{59AF3894-0827-E54C-B1D3-4F3889AD0A3E}" destId="{A10BC20F-2515-F045-8AEF-B495E7850660}" srcOrd="1" destOrd="0" parTransId="{A52943EA-D9D6-F249-BA9E-747A69D9979F}" sibTransId="{09C0CBBF-3470-504E-AAC3-828C0C86B770}"/>
    <dgm:cxn modelId="{BD088471-8600-D94F-8A53-4A1547C205D4}" type="presOf" srcId="{A10BC20F-2515-F045-8AEF-B495E7850660}" destId="{B8436CCC-0967-B24D-8F8A-40C656D7177F}" srcOrd="0" destOrd="1" presId="urn:microsoft.com/office/officeart/2005/8/layout/chevron2"/>
    <dgm:cxn modelId="{FC82687F-6075-2744-8792-6234435DD4E3}" type="presOf" srcId="{05C67D84-79EB-7A4E-98B5-80759B5C772A}" destId="{A17CDE70-03E6-7C40-9729-0D715BAD5E2E}" srcOrd="0" destOrd="0" presId="urn:microsoft.com/office/officeart/2005/8/layout/chevron2"/>
    <dgm:cxn modelId="{51EFC186-8225-CF4C-BD29-EF4FEC22446D}" type="presOf" srcId="{2ECC5A11-A5E1-2743-A367-CA582F1B2FA1}" destId="{B8436CCC-0967-B24D-8F8A-40C656D7177F}" srcOrd="0" destOrd="0" presId="urn:microsoft.com/office/officeart/2005/8/layout/chevron2"/>
    <dgm:cxn modelId="{6298A29C-A05A-9348-A80C-53EF2C254A2C}" srcId="{5E5565DB-38A6-8A45-9AF7-87C0A4BC9F3E}" destId="{2DE88CB6-3F57-A24D-9778-91FE2E1EF584}" srcOrd="1" destOrd="0" parTransId="{DDA1E535-A5C5-694B-9FFC-B64614595CD6}" sibTransId="{2F6385AF-26C1-7D4E-9A84-D7134545BF60}"/>
    <dgm:cxn modelId="{B7C454B3-6492-4E47-A231-F63D518395B0}" srcId="{05C67D84-79EB-7A4E-98B5-80759B5C772A}" destId="{8A0285ED-3AF8-F847-8B79-E78A50280A0F}" srcOrd="0" destOrd="0" parTransId="{8865C905-EBD4-A343-9B5D-2D7676F7C41B}" sibTransId="{6D46DB84-2D4A-9F40-917B-9677F2F02CD8}"/>
    <dgm:cxn modelId="{234489B6-1C18-7A42-9AFC-2A0A7094D862}" srcId="{049245B3-3FE9-2D49-92EE-E5FFB6BB5FFA}" destId="{5E5565DB-38A6-8A45-9AF7-87C0A4BC9F3E}" srcOrd="2" destOrd="0" parTransId="{7897127B-FD08-9F43-BA0E-B62C707BA29F}" sibTransId="{D92D85D1-6E20-6D4D-9016-12404DE69D6C}"/>
    <dgm:cxn modelId="{C3E52DBD-A8B0-F44D-8A47-952B2145F0F7}" type="presOf" srcId="{8A0285ED-3AF8-F847-8B79-E78A50280A0F}" destId="{7A0AAFB3-8F59-9E46-A10C-D07F39E65C6D}" srcOrd="0" destOrd="0" presId="urn:microsoft.com/office/officeart/2005/8/layout/chevron2"/>
    <dgm:cxn modelId="{93B848EC-B8DD-2B4F-925B-53F65468A189}" type="presOf" srcId="{5E19B937-CA8A-4A43-A4DD-974A89FCFDF8}" destId="{7A0AAFB3-8F59-9E46-A10C-D07F39E65C6D}" srcOrd="0" destOrd="1" presId="urn:microsoft.com/office/officeart/2005/8/layout/chevron2"/>
    <dgm:cxn modelId="{E48F9BF2-5A25-1A4C-8845-2911997300ED}" srcId="{5E5565DB-38A6-8A45-9AF7-87C0A4BC9F3E}" destId="{73700B88-CA54-9A4F-BD3A-0B8C9405616A}" srcOrd="0" destOrd="0" parTransId="{D60C5099-6CB7-E849-91C6-01870D9F147F}" sibTransId="{57F50A59-F74B-A64C-870D-B16B038897EE}"/>
    <dgm:cxn modelId="{D3D7E2C5-ABFE-0744-8F71-22065C80ABF7}" type="presParOf" srcId="{3BF44E73-3296-8C4E-B8D5-24CF3686506F}" destId="{C8262503-9D66-9444-9DD2-0BA7274D1E25}" srcOrd="0" destOrd="0" presId="urn:microsoft.com/office/officeart/2005/8/layout/chevron2"/>
    <dgm:cxn modelId="{E16E24F4-013E-A047-969C-6F771E947066}" type="presParOf" srcId="{C8262503-9D66-9444-9DD2-0BA7274D1E25}" destId="{A17CDE70-03E6-7C40-9729-0D715BAD5E2E}" srcOrd="0" destOrd="0" presId="urn:microsoft.com/office/officeart/2005/8/layout/chevron2"/>
    <dgm:cxn modelId="{8A63F53A-6877-EE46-A5EE-F5CF7CC5B606}" type="presParOf" srcId="{C8262503-9D66-9444-9DD2-0BA7274D1E25}" destId="{7A0AAFB3-8F59-9E46-A10C-D07F39E65C6D}" srcOrd="1" destOrd="0" presId="urn:microsoft.com/office/officeart/2005/8/layout/chevron2"/>
    <dgm:cxn modelId="{BFA6ABFB-CC29-0D43-B338-D59863645094}" type="presParOf" srcId="{3BF44E73-3296-8C4E-B8D5-24CF3686506F}" destId="{51C0CC78-A674-0441-9964-7537FDEEADA6}" srcOrd="1" destOrd="0" presId="urn:microsoft.com/office/officeart/2005/8/layout/chevron2"/>
    <dgm:cxn modelId="{D10D7849-D584-D348-93A2-7B575D86382D}" type="presParOf" srcId="{3BF44E73-3296-8C4E-B8D5-24CF3686506F}" destId="{EC6D9E81-FF6F-F34E-BE0D-95CB42D6B073}" srcOrd="2" destOrd="0" presId="urn:microsoft.com/office/officeart/2005/8/layout/chevron2"/>
    <dgm:cxn modelId="{3D31A7A5-2823-7241-A6F4-3E08616B0625}" type="presParOf" srcId="{EC6D9E81-FF6F-F34E-BE0D-95CB42D6B073}" destId="{CB6643A9-741E-C344-B11F-5D4F9752D7BD}" srcOrd="0" destOrd="0" presId="urn:microsoft.com/office/officeart/2005/8/layout/chevron2"/>
    <dgm:cxn modelId="{C44F1F13-4024-344F-869B-726068C47AC6}" type="presParOf" srcId="{EC6D9E81-FF6F-F34E-BE0D-95CB42D6B073}" destId="{B8436CCC-0967-B24D-8F8A-40C656D7177F}" srcOrd="1" destOrd="0" presId="urn:microsoft.com/office/officeart/2005/8/layout/chevron2"/>
    <dgm:cxn modelId="{EBCA1048-7C03-D545-8AA1-7846B9900CB7}" type="presParOf" srcId="{3BF44E73-3296-8C4E-B8D5-24CF3686506F}" destId="{D175D29F-A567-DC41-AE02-9B85210ADDCA}" srcOrd="3" destOrd="0" presId="urn:microsoft.com/office/officeart/2005/8/layout/chevron2"/>
    <dgm:cxn modelId="{8005C5F8-83FA-104B-ABC1-5F1FA7F2F337}" type="presParOf" srcId="{3BF44E73-3296-8C4E-B8D5-24CF3686506F}" destId="{3F148841-987E-434F-BD48-5EB60BAB268F}" srcOrd="4" destOrd="0" presId="urn:microsoft.com/office/officeart/2005/8/layout/chevron2"/>
    <dgm:cxn modelId="{E0D4DABF-0606-454C-916B-0844EC7594A2}" type="presParOf" srcId="{3F148841-987E-434F-BD48-5EB60BAB268F}" destId="{A0DAF55E-1A37-9645-B669-3290D489BBDB}" srcOrd="0" destOrd="0" presId="urn:microsoft.com/office/officeart/2005/8/layout/chevron2"/>
    <dgm:cxn modelId="{E25663BB-7C12-A24A-BBEC-2E5213B52D13}" type="presParOf" srcId="{3F148841-987E-434F-BD48-5EB60BAB268F}" destId="{A8D7D0DA-0A93-7742-BCE5-C7280F6B2D1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0DD59-CDEB-5A46-A4CA-9D9C27308A7F}">
      <dsp:nvSpPr>
        <dsp:cNvPr id="0" name=""/>
        <dsp:cNvSpPr/>
      </dsp:nvSpPr>
      <dsp:spPr>
        <a:xfrm>
          <a:off x="2732808" y="777985"/>
          <a:ext cx="801050" cy="5842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8075"/>
              </a:lnTo>
              <a:lnTo>
                <a:pt x="801050" y="448075"/>
              </a:lnTo>
              <a:lnTo>
                <a:pt x="801050" y="5842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F53C16-C7F6-BF46-9994-A54081A8F459}">
      <dsp:nvSpPr>
        <dsp:cNvPr id="0" name=""/>
        <dsp:cNvSpPr/>
      </dsp:nvSpPr>
      <dsp:spPr>
        <a:xfrm>
          <a:off x="1737880" y="2295279"/>
          <a:ext cx="897988" cy="4273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234"/>
              </a:lnTo>
              <a:lnTo>
                <a:pt x="897988" y="291234"/>
              </a:lnTo>
              <a:lnTo>
                <a:pt x="897988" y="4273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7BF1C-FBF0-3E49-BD9E-8FE142966406}">
      <dsp:nvSpPr>
        <dsp:cNvPr id="0" name=""/>
        <dsp:cNvSpPr/>
      </dsp:nvSpPr>
      <dsp:spPr>
        <a:xfrm>
          <a:off x="839891" y="2295279"/>
          <a:ext cx="897988" cy="427361"/>
        </a:xfrm>
        <a:custGeom>
          <a:avLst/>
          <a:gdLst/>
          <a:ahLst/>
          <a:cxnLst/>
          <a:rect l="0" t="0" r="0" b="0"/>
          <a:pathLst>
            <a:path>
              <a:moveTo>
                <a:pt x="897988" y="0"/>
              </a:moveTo>
              <a:lnTo>
                <a:pt x="897988" y="291234"/>
              </a:lnTo>
              <a:lnTo>
                <a:pt x="0" y="291234"/>
              </a:lnTo>
              <a:lnTo>
                <a:pt x="0" y="42736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DF9B9A-A490-A045-B816-73BF0484E7A4}">
      <dsp:nvSpPr>
        <dsp:cNvPr id="0" name=""/>
        <dsp:cNvSpPr/>
      </dsp:nvSpPr>
      <dsp:spPr>
        <a:xfrm>
          <a:off x="1737880" y="777985"/>
          <a:ext cx="994927" cy="584202"/>
        </a:xfrm>
        <a:custGeom>
          <a:avLst/>
          <a:gdLst/>
          <a:ahLst/>
          <a:cxnLst/>
          <a:rect l="0" t="0" r="0" b="0"/>
          <a:pathLst>
            <a:path>
              <a:moveTo>
                <a:pt x="994927" y="0"/>
              </a:moveTo>
              <a:lnTo>
                <a:pt x="994927" y="448075"/>
              </a:lnTo>
              <a:lnTo>
                <a:pt x="0" y="448075"/>
              </a:lnTo>
              <a:lnTo>
                <a:pt x="0" y="58420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4181F-2D7E-A640-BD2E-626EE6ED951C}">
      <dsp:nvSpPr>
        <dsp:cNvPr id="0" name=""/>
        <dsp:cNvSpPr/>
      </dsp:nvSpPr>
      <dsp:spPr>
        <a:xfrm>
          <a:off x="1998090" y="-155107"/>
          <a:ext cx="1469436" cy="933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919304-51F8-B348-B0C3-72606C1869DC}">
      <dsp:nvSpPr>
        <dsp:cNvPr id="0" name=""/>
        <dsp:cNvSpPr/>
      </dsp:nvSpPr>
      <dsp:spPr>
        <a:xfrm>
          <a:off x="2161360" y="0"/>
          <a:ext cx="1469436" cy="933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Stochastic Process</a:t>
          </a:r>
        </a:p>
      </dsp:txBody>
      <dsp:txXfrm>
        <a:off x="2188689" y="27329"/>
        <a:ext cx="1414778" cy="878434"/>
      </dsp:txXfrm>
    </dsp:sp>
    <dsp:sp modelId="{AF8442D6-A15E-0147-A1F9-12B95A2B4A47}">
      <dsp:nvSpPr>
        <dsp:cNvPr id="0" name=""/>
        <dsp:cNvSpPr/>
      </dsp:nvSpPr>
      <dsp:spPr>
        <a:xfrm>
          <a:off x="1003162" y="1362187"/>
          <a:ext cx="1469436" cy="933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0ABCE0-B5FA-0642-84C3-68B7C17607FD}">
      <dsp:nvSpPr>
        <dsp:cNvPr id="0" name=""/>
        <dsp:cNvSpPr/>
      </dsp:nvSpPr>
      <dsp:spPr>
        <a:xfrm>
          <a:off x="1166433" y="1517294"/>
          <a:ext cx="1469436" cy="933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Discrete events</a:t>
          </a:r>
        </a:p>
      </dsp:txBody>
      <dsp:txXfrm>
        <a:off x="1193762" y="1544623"/>
        <a:ext cx="1414778" cy="878434"/>
      </dsp:txXfrm>
    </dsp:sp>
    <dsp:sp modelId="{17E454B1-3C3D-624F-9FE7-69B70A52F35A}">
      <dsp:nvSpPr>
        <dsp:cNvPr id="0" name=""/>
        <dsp:cNvSpPr/>
      </dsp:nvSpPr>
      <dsp:spPr>
        <a:xfrm>
          <a:off x="105173" y="2722640"/>
          <a:ext cx="1469436" cy="933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EAE85-A4DF-D540-8ECF-2926252AD1B3}">
      <dsp:nvSpPr>
        <dsp:cNvPr id="0" name=""/>
        <dsp:cNvSpPr/>
      </dsp:nvSpPr>
      <dsp:spPr>
        <a:xfrm>
          <a:off x="268444" y="2877747"/>
          <a:ext cx="1469436" cy="933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Discrete Time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(DTMC)</a:t>
          </a:r>
        </a:p>
      </dsp:txBody>
      <dsp:txXfrm>
        <a:off x="295773" y="2905076"/>
        <a:ext cx="1414778" cy="878434"/>
      </dsp:txXfrm>
    </dsp:sp>
    <dsp:sp modelId="{33E0DDDF-B1E9-C34F-B7A0-19902E088487}">
      <dsp:nvSpPr>
        <dsp:cNvPr id="0" name=""/>
        <dsp:cNvSpPr/>
      </dsp:nvSpPr>
      <dsp:spPr>
        <a:xfrm>
          <a:off x="1901151" y="2722640"/>
          <a:ext cx="1469436" cy="933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8BBF2-7D3D-FC40-A38C-DE9412A61042}">
      <dsp:nvSpPr>
        <dsp:cNvPr id="0" name=""/>
        <dsp:cNvSpPr/>
      </dsp:nvSpPr>
      <dsp:spPr>
        <a:xfrm>
          <a:off x="2064422" y="2877747"/>
          <a:ext cx="1469436" cy="933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Continuous Time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(CTMC)</a:t>
          </a:r>
        </a:p>
      </dsp:txBody>
      <dsp:txXfrm>
        <a:off x="2091751" y="2905076"/>
        <a:ext cx="1414778" cy="878434"/>
      </dsp:txXfrm>
    </dsp:sp>
    <dsp:sp modelId="{BCDF2193-2734-5948-815D-70A9CE2AB4CE}">
      <dsp:nvSpPr>
        <dsp:cNvPr id="0" name=""/>
        <dsp:cNvSpPr/>
      </dsp:nvSpPr>
      <dsp:spPr>
        <a:xfrm>
          <a:off x="2799140" y="1362187"/>
          <a:ext cx="1469436" cy="933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6CFFCF-A8AB-B745-AAF3-34D8464086F9}">
      <dsp:nvSpPr>
        <dsp:cNvPr id="0" name=""/>
        <dsp:cNvSpPr/>
      </dsp:nvSpPr>
      <dsp:spPr>
        <a:xfrm>
          <a:off x="2962411" y="1517294"/>
          <a:ext cx="1469436" cy="9330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Lato" panose="020F0502020204030203" pitchFamily="34" charset="77"/>
            </a:rPr>
            <a:t>Continuous events</a:t>
          </a:r>
        </a:p>
      </dsp:txBody>
      <dsp:txXfrm>
        <a:off x="2989740" y="1544623"/>
        <a:ext cx="1414778" cy="8784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CDE70-03E6-7C40-9729-0D715BAD5E2E}">
      <dsp:nvSpPr>
        <dsp:cNvPr id="0" name=""/>
        <dsp:cNvSpPr/>
      </dsp:nvSpPr>
      <dsp:spPr>
        <a:xfrm rot="5400000">
          <a:off x="-242486" y="242663"/>
          <a:ext cx="1616579" cy="113160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Model</a:t>
          </a:r>
        </a:p>
      </dsp:txBody>
      <dsp:txXfrm rot="-5400000">
        <a:off x="2" y="565979"/>
        <a:ext cx="1131605" cy="484974"/>
      </dsp:txXfrm>
    </dsp:sp>
    <dsp:sp modelId="{7A0AAFB3-8F59-9E46-A10C-D07F39E65C6D}">
      <dsp:nvSpPr>
        <dsp:cNvPr id="0" name=""/>
        <dsp:cNvSpPr/>
      </dsp:nvSpPr>
      <dsp:spPr>
        <a:xfrm rot="5400000">
          <a:off x="3660891" y="-2529108"/>
          <a:ext cx="1050776" cy="6109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State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Transition probability</a:t>
          </a:r>
        </a:p>
      </dsp:txBody>
      <dsp:txXfrm rot="-5400000">
        <a:off x="1131606" y="51472"/>
        <a:ext cx="6058053" cy="948186"/>
      </dsp:txXfrm>
    </dsp:sp>
    <dsp:sp modelId="{CB6643A9-741E-C344-B11F-5D4F9752D7BD}">
      <dsp:nvSpPr>
        <dsp:cNvPr id="0" name=""/>
        <dsp:cNvSpPr/>
      </dsp:nvSpPr>
      <dsp:spPr>
        <a:xfrm rot="5400000">
          <a:off x="-242486" y="1665163"/>
          <a:ext cx="1616579" cy="113160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Solving</a:t>
          </a:r>
        </a:p>
      </dsp:txBody>
      <dsp:txXfrm rot="-5400000">
        <a:off x="2" y="1988479"/>
        <a:ext cx="1131605" cy="484974"/>
      </dsp:txXfrm>
    </dsp:sp>
    <dsp:sp modelId="{B8436CCC-0967-B24D-8F8A-40C656D7177F}">
      <dsp:nvSpPr>
        <dsp:cNvPr id="0" name=""/>
        <dsp:cNvSpPr/>
      </dsp:nvSpPr>
      <dsp:spPr>
        <a:xfrm rot="5400000">
          <a:off x="3660891" y="-1106609"/>
          <a:ext cx="1050776" cy="6109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Limiting </a:t>
          </a:r>
          <a:r>
            <a:rPr lang="en-US" sz="2800" kern="1200" dirty="0" err="1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v.s</a:t>
          </a: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. stationary distribution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Finite to infinite states</a:t>
          </a:r>
        </a:p>
      </dsp:txBody>
      <dsp:txXfrm rot="-5400000">
        <a:off x="1131606" y="1473971"/>
        <a:ext cx="6058053" cy="948186"/>
      </dsp:txXfrm>
    </dsp:sp>
    <dsp:sp modelId="{A0DAF55E-1A37-9645-B669-3290D489BBDB}">
      <dsp:nvSpPr>
        <dsp:cNvPr id="0" name=""/>
        <dsp:cNvSpPr/>
      </dsp:nvSpPr>
      <dsp:spPr>
        <a:xfrm rot="5400000">
          <a:off x="-242486" y="3087663"/>
          <a:ext cx="1616579" cy="113160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Theorem</a:t>
          </a:r>
        </a:p>
      </dsp:txBody>
      <dsp:txXfrm rot="-5400000">
        <a:off x="2" y="3410979"/>
        <a:ext cx="1131605" cy="484974"/>
      </dsp:txXfrm>
    </dsp:sp>
    <dsp:sp modelId="{A8D7D0DA-0A93-7742-BCE5-C7280F6B2D18}">
      <dsp:nvSpPr>
        <dsp:cNvPr id="0" name=""/>
        <dsp:cNvSpPr/>
      </dsp:nvSpPr>
      <dsp:spPr>
        <a:xfrm rot="5400000">
          <a:off x="3660891" y="315890"/>
          <a:ext cx="1050776" cy="610934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7780" rIns="17780" bIns="1778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 err="1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Erogodicity</a:t>
          </a:r>
          <a:r>
            <a:rPr lang="en-US" sz="2800" kern="1200" dirty="0">
              <a:solidFill>
                <a:schemeClr val="tx1">
                  <a:lumMod val="50000"/>
                  <a:lumOff val="50000"/>
                </a:schemeClr>
              </a:solidFill>
              <a:latin typeface="Lato" panose="020F0502020204030203" pitchFamily="34" charset="77"/>
            </a:rPr>
            <a:t> theorems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solidFill>
              <a:schemeClr val="tx1">
                <a:lumMod val="50000"/>
                <a:lumOff val="50000"/>
              </a:schemeClr>
            </a:solidFill>
            <a:latin typeface="Lato" panose="020F0502020204030203" pitchFamily="34" charset="77"/>
          </a:endParaRPr>
        </a:p>
      </dsp:txBody>
      <dsp:txXfrm rot="-5400000">
        <a:off x="1131606" y="2896471"/>
        <a:ext cx="6058053" cy="9481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638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53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37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9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351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6747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1498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4824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469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2815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5BE39CA3-B4E1-264C-8C78-741CA8D0B0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99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99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99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99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9963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99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703C5FE-4396-FC43-98B1-9F5C92202C73}" type="slidenum">
              <a:rPr lang="en-US" altLang="en-US" sz="1300"/>
              <a:pPr/>
              <a:t>33</a:t>
            </a:fld>
            <a:endParaRPr lang="en-US" altLang="en-US" sz="13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AB68312A-0D75-E340-9296-3131790D69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13FD3DB2-4095-804A-AE51-7DC200D3E2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fr-FR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216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D796-4413-E44B-9AED-85EAE3B7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966545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F8B4-107F-C04F-A9F2-7A517B70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00" y="1831450"/>
            <a:ext cx="9808488" cy="4736400"/>
          </a:xfrm>
        </p:spPr>
        <p:txBody>
          <a:bodyPr/>
          <a:lstStyle>
            <a:lvl1pPr marL="457200" indent="-419100">
              <a:buFont typeface="Courier New" panose="02070309020205020404" pitchFamily="49" charset="0"/>
              <a:buChar char="o"/>
              <a:defRPr/>
            </a:lvl1pPr>
            <a:lvl2pPr marL="914400" indent="-381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4" name="Google Shape;43;p6">
            <a:extLst>
              <a:ext uri="{FF2B5EF4-FFF2-40B4-BE49-F238E27FC236}">
                <a16:creationId xmlns:a16="http://schemas.microsoft.com/office/drawing/2014/main" id="{1B123CF0-C79A-0D47-B42E-DE97EA07C29F}"/>
              </a:ext>
            </a:extLst>
          </p:cNvPr>
          <p:cNvSpPr/>
          <p:nvPr userDrawn="1"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" name="Google Shape;44;p6">
            <a:extLst>
              <a:ext uri="{FF2B5EF4-FFF2-40B4-BE49-F238E27FC236}">
                <a16:creationId xmlns:a16="http://schemas.microsoft.com/office/drawing/2014/main" id="{C5E0FB1D-C0B5-C64F-ADD9-3F105B55347E}"/>
              </a:ext>
            </a:extLst>
          </p:cNvPr>
          <p:cNvSpPr/>
          <p:nvPr userDrawn="1"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" name="Google Shape;45;p6">
            <a:extLst>
              <a:ext uri="{FF2B5EF4-FFF2-40B4-BE49-F238E27FC236}">
                <a16:creationId xmlns:a16="http://schemas.microsoft.com/office/drawing/2014/main" id="{AE2AA476-9D3D-5D49-A806-AB405612D756}"/>
              </a:ext>
            </a:extLst>
          </p:cNvPr>
          <p:cNvSpPr/>
          <p:nvPr userDrawn="1"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Google Shape;46;p6">
            <a:extLst>
              <a:ext uri="{FF2B5EF4-FFF2-40B4-BE49-F238E27FC236}">
                <a16:creationId xmlns:a16="http://schemas.microsoft.com/office/drawing/2014/main" id="{DE778B37-4912-9248-B1D6-F82EE96EECB6}"/>
              </a:ext>
            </a:extLst>
          </p:cNvPr>
          <p:cNvSpPr/>
          <p:nvPr userDrawn="1"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" name="Google Shape;47;p6">
            <a:extLst>
              <a:ext uri="{FF2B5EF4-FFF2-40B4-BE49-F238E27FC236}">
                <a16:creationId xmlns:a16="http://schemas.microsoft.com/office/drawing/2014/main" id="{9E736FEA-5DB2-DB4D-8F1A-27D2B0865C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1957436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7C3286-E71D-B344-8DEA-5888AA0095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A40F06-24DA-0C45-B555-0EC65E01E675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3C17CD4-F00D-134C-9891-4D9BD0FF9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511" y="1688998"/>
            <a:ext cx="9808488" cy="4736400"/>
          </a:xfrm>
        </p:spPr>
        <p:txBody>
          <a:bodyPr/>
          <a:lstStyle>
            <a:lvl1pPr marL="457200" indent="-419100">
              <a:buFont typeface="Courier New" panose="02070309020205020404" pitchFamily="49" charset="0"/>
              <a:buChar char="o"/>
              <a:defRPr/>
            </a:lvl1pPr>
            <a:lvl2pPr marL="914400" indent="-3810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7" name="Google Shape;47;p6">
            <a:extLst>
              <a:ext uri="{FF2B5EF4-FFF2-40B4-BE49-F238E27FC236}">
                <a16:creationId xmlns:a16="http://schemas.microsoft.com/office/drawing/2014/main" id="{222FFFC4-709F-7C45-AE8A-734D8D6E694C}"/>
              </a:ext>
            </a:extLst>
          </p:cNvPr>
          <p:cNvSpPr txBox="1">
            <a:spLocks/>
          </p:cNvSpPr>
          <p:nvPr userDrawn="1"/>
        </p:nvSpPr>
        <p:spPr>
          <a:xfrm>
            <a:off x="11459833" y="65165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" name="Google Shape;43;p6">
            <a:extLst>
              <a:ext uri="{FF2B5EF4-FFF2-40B4-BE49-F238E27FC236}">
                <a16:creationId xmlns:a16="http://schemas.microsoft.com/office/drawing/2014/main" id="{DF2AAB28-4022-F64E-B01F-1BDCCB4F3261}"/>
              </a:ext>
            </a:extLst>
          </p:cNvPr>
          <p:cNvSpPr/>
          <p:nvPr userDrawn="1"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Google Shape;44;p6">
            <a:extLst>
              <a:ext uri="{FF2B5EF4-FFF2-40B4-BE49-F238E27FC236}">
                <a16:creationId xmlns:a16="http://schemas.microsoft.com/office/drawing/2014/main" id="{89844B76-4928-8448-A848-8BC9E5953B7F}"/>
              </a:ext>
            </a:extLst>
          </p:cNvPr>
          <p:cNvSpPr/>
          <p:nvPr userDrawn="1"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45;p6">
            <a:extLst>
              <a:ext uri="{FF2B5EF4-FFF2-40B4-BE49-F238E27FC236}">
                <a16:creationId xmlns:a16="http://schemas.microsoft.com/office/drawing/2014/main" id="{4117DF72-6C45-5145-BC08-272EB331D442}"/>
              </a:ext>
            </a:extLst>
          </p:cNvPr>
          <p:cNvSpPr/>
          <p:nvPr userDrawn="1"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46;p6">
            <a:extLst>
              <a:ext uri="{FF2B5EF4-FFF2-40B4-BE49-F238E27FC236}">
                <a16:creationId xmlns:a16="http://schemas.microsoft.com/office/drawing/2014/main" id="{675B696F-436A-0D47-B0AA-3CCEBB5E3C2B}"/>
              </a:ext>
            </a:extLst>
          </p:cNvPr>
          <p:cNvSpPr/>
          <p:nvPr userDrawn="1"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042856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emf"/><Relationship Id="rId5" Type="http://schemas.openxmlformats.org/officeDocument/2006/relationships/image" Target="../media/image36.emf"/><Relationship Id="rId4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2.png"/><Relationship Id="rId4" Type="http://schemas.openxmlformats.org/officeDocument/2006/relationships/oleObject" Target="../embeddings/oleObject1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y.chen-10@tudelf.n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BBC7-EB6E-5D46-921A-11AA5B28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10115832" cy="1143000"/>
          </a:xfrm>
        </p:spPr>
        <p:txBody>
          <a:bodyPr/>
          <a:lstStyle/>
          <a:p>
            <a:r>
              <a:rPr lang="en-US" dirty="0"/>
              <a:t>Discrete Time Markov Chains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589E02-EBFE-6745-B9E1-166EA679D76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499" y="1600200"/>
                <a:ext cx="10115933" cy="4967700"/>
              </a:xfrm>
            </p:spPr>
            <p:txBody>
              <a:bodyPr/>
              <a:lstStyle/>
              <a:p>
                <a:pPr marL="114300" indent="0">
                  <a:buNone/>
                </a:pPr>
                <a:r>
                  <a:rPr lang="en-US" sz="2400" dirty="0"/>
                  <a:t>Broken into a synchronized time steps: an event (arrival or departure) can only occur at the end of a time step.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State at the time step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Transition probability matrix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ar-AE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l-GR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𝚸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𝑤h𝑒𝑟𝑒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𝑒𝑛𝑡𝑟𝑦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sub/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430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is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probability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moving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j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from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the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state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err="1">
                    <a:latin typeface="Lato" panose="020F0502020204030203" pitchFamily="34" charset="77"/>
                  </a:rPr>
                  <a:t>i</a:t>
                </a:r>
                <a:r>
                  <a:rPr lang="en-US" sz="2400" dirty="0">
                    <a:latin typeface="Lato" panose="020F0502020204030203" pitchFamily="34" charset="77"/>
                  </a:rPr>
                  <a:t> in one step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sz="2400" dirty="0"/>
              </a:p>
              <a:p>
                <a:pPr marL="11430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5589E02-EBFE-6745-B9E1-166EA679D7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499" y="1600200"/>
                <a:ext cx="10115933" cy="4967700"/>
              </a:xfrm>
              <a:blipFill>
                <a:blip r:embed="rId2"/>
                <a:stretch>
                  <a:fillRect r="-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3632E-B059-F347-8FB0-839082355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B6E11D-9CAB-0145-B60F-748748CF4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558" y="4084050"/>
            <a:ext cx="8615874" cy="2376793"/>
          </a:xfrm>
          <a:prstGeom prst="rect">
            <a:avLst/>
          </a:prstGeom>
          <a:ln w="38100"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AA067E-BA9B-5F4B-89E7-FB621F51AAAE}"/>
              </a:ext>
            </a:extLst>
          </p:cNvPr>
          <p:cNvSpPr/>
          <p:nvPr/>
        </p:nvSpPr>
        <p:spPr>
          <a:xfrm>
            <a:off x="2411756" y="5180154"/>
            <a:ext cx="9348237" cy="417899"/>
          </a:xfrm>
          <a:prstGeom prst="rect">
            <a:avLst/>
          </a:prstGeom>
          <a:noFill/>
          <a:ln>
            <a:solidFill>
              <a:srgbClr val="FF2D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E1EB92-8A6C-5A40-B24A-68FD428AF61B}"/>
              </a:ext>
            </a:extLst>
          </p:cNvPr>
          <p:cNvSpPr txBox="1"/>
          <p:nvPr/>
        </p:nvSpPr>
        <p:spPr>
          <a:xfrm>
            <a:off x="432007" y="4907468"/>
            <a:ext cx="25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Markovian Property</a:t>
            </a:r>
          </a:p>
        </p:txBody>
      </p:sp>
    </p:spTree>
    <p:extLst>
      <p:ext uri="{BB962C8B-B14F-4D97-AF65-F5344CB8AC3E}">
        <p14:creationId xmlns:p14="http://schemas.microsoft.com/office/powerpoint/2010/main" val="954475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Example of Repair Facility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9617077" cy="4736400"/>
          </a:xfrm>
        </p:spPr>
        <p:txBody>
          <a:bodyPr/>
          <a:lstStyle/>
          <a:p>
            <a:pPr marL="38100" indent="0">
              <a:buNone/>
            </a:pPr>
            <a:r>
              <a:rPr lang="en-US" sz="2400" dirty="0"/>
              <a:t>A machine is either working or in the repair center.  If it’s working today, then there is a 95% chance it will be working tomorrow. If it’s in the repair, there is a 40 % chance it will be working.</a:t>
            </a:r>
          </a:p>
          <a:p>
            <a:pPr marL="38100" indent="0">
              <a:buNone/>
            </a:pPr>
            <a:r>
              <a:rPr lang="en-US" sz="2400" dirty="0"/>
              <a:t>Q: what fraction of time does the machine spend in the repair shop?</a:t>
            </a:r>
          </a:p>
          <a:p>
            <a:pPr marL="38100" indent="0">
              <a:buNone/>
            </a:pPr>
            <a:r>
              <a:rPr lang="en-US" sz="2400" dirty="0"/>
              <a:t>Ans: two states of “working” and ”broken”.</a:t>
            </a:r>
          </a:p>
          <a:p>
            <a:pPr marL="38100" indent="0">
              <a:buNone/>
            </a:pPr>
            <a:endParaRPr lang="en-US" sz="2400" dirty="0"/>
          </a:p>
          <a:p>
            <a:pPr marL="38100" indent="0">
              <a:buNone/>
            </a:pPr>
            <a:endParaRPr lang="en-US" sz="2400" dirty="0"/>
          </a:p>
          <a:p>
            <a:pPr marL="38100" indent="0">
              <a:buNone/>
            </a:pPr>
            <a:endParaRPr lang="en-US" sz="2400" dirty="0"/>
          </a:p>
          <a:p>
            <a:pPr marL="3810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23BB32-C679-3E4C-89EC-255C62FF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571" y="4833258"/>
            <a:ext cx="2848707" cy="1133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EC669B-D180-A94A-9718-F48CD5859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607169"/>
            <a:ext cx="3919400" cy="15242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3880A-BF38-D24F-A4BB-1502C7B07BB5}"/>
              </a:ext>
            </a:extLst>
          </p:cNvPr>
          <p:cNvSpPr txBox="1"/>
          <p:nvPr/>
        </p:nvSpPr>
        <p:spPr>
          <a:xfrm>
            <a:off x="1627760" y="4199650"/>
            <a:ext cx="25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Transition probability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4B5506-F399-5149-BE00-AD37014768B7}"/>
              </a:ext>
            </a:extLst>
          </p:cNvPr>
          <p:cNvSpPr txBox="1"/>
          <p:nvPr/>
        </p:nvSpPr>
        <p:spPr>
          <a:xfrm>
            <a:off x="6096000" y="4255289"/>
            <a:ext cx="25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Markov</a:t>
            </a:r>
          </a:p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 chain</a:t>
            </a:r>
          </a:p>
        </p:txBody>
      </p:sp>
    </p:spTree>
    <p:extLst>
      <p:ext uri="{BB962C8B-B14F-4D97-AF65-F5344CB8AC3E}">
        <p14:creationId xmlns:p14="http://schemas.microsoft.com/office/powerpoint/2010/main" val="966513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Example of Program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426" y="1449226"/>
            <a:ext cx="10437693" cy="4736400"/>
          </a:xfrm>
        </p:spPr>
        <p:txBody>
          <a:bodyPr/>
          <a:lstStyle/>
          <a:p>
            <a:pPr marL="38100" indent="0">
              <a:buNone/>
            </a:pPr>
            <a:r>
              <a:rPr lang="en-US" sz="2800" dirty="0"/>
              <a:t>A Program has three types of instructions: CPU (C), memory (M), and User interactions (U).</a:t>
            </a:r>
          </a:p>
          <a:p>
            <a:pPr marL="838200" lvl="1" indent="-342900"/>
            <a:r>
              <a:rPr lang="en-US" sz="2000" dirty="0"/>
              <a:t>C instruction with probability 0.7 is followed by another C instruction, with 0.2 probability by an M instruction, and with probability 0.1 by a U instruction.</a:t>
            </a:r>
          </a:p>
          <a:p>
            <a:pPr marL="838200" lvl="1" indent="-342900"/>
            <a:r>
              <a:rPr lang="en-US" sz="2000" dirty="0"/>
              <a:t>M instruction with probability 0.8 is followed by another C instruction, with 0.1 probability by an M instruction, and with probability 0.1 by a U instruction.</a:t>
            </a:r>
          </a:p>
          <a:p>
            <a:pPr marL="838200" lvl="1" indent="-342900"/>
            <a:r>
              <a:rPr lang="en-US" sz="2000" dirty="0"/>
              <a:t>U instruction with probability 0.9 is followed by another C instruction, with 0.1 probability by an M instruction, and with probability 0 by a U instruction.</a:t>
            </a:r>
          </a:p>
          <a:p>
            <a:pPr marL="838200" lvl="1" indent="-342900"/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772-F4E9-0042-9A28-9B432B0BA75D}"/>
              </a:ext>
            </a:extLst>
          </p:cNvPr>
          <p:cNvSpPr txBox="1"/>
          <p:nvPr/>
        </p:nvSpPr>
        <p:spPr>
          <a:xfrm>
            <a:off x="1627760" y="4434111"/>
            <a:ext cx="25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Transition probability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11B39-AEB7-9548-BCF0-5BF8CC8955CC}"/>
              </a:ext>
            </a:extLst>
          </p:cNvPr>
          <p:cNvSpPr txBox="1"/>
          <p:nvPr/>
        </p:nvSpPr>
        <p:spPr>
          <a:xfrm>
            <a:off x="6096000" y="4522337"/>
            <a:ext cx="2578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Markov</a:t>
            </a:r>
          </a:p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 chain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3F100-2874-AB4C-94FC-FB58E57AC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329" y="5141997"/>
            <a:ext cx="3073144" cy="145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921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Limiting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3200" dirty="0"/>
                  <a:t>???</a:t>
                </a:r>
              </a:p>
              <a:p>
                <a:pPr marL="3810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A3F5-A884-6F43-8B8C-A158657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8" y="2590312"/>
            <a:ext cx="7690343" cy="1043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12BB6-765D-B249-9E0A-0E699F6030BC}"/>
              </a:ext>
            </a:extLst>
          </p:cNvPr>
          <p:cNvSpPr/>
          <p:nvPr/>
        </p:nvSpPr>
        <p:spPr>
          <a:xfrm>
            <a:off x="5345723" y="2473569"/>
            <a:ext cx="157089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3AFD0-56D3-B547-B138-2FF97C2BDAD0}"/>
              </a:ext>
            </a:extLst>
          </p:cNvPr>
          <p:cNvSpPr/>
          <p:nvPr/>
        </p:nvSpPr>
        <p:spPr>
          <a:xfrm>
            <a:off x="7975844" y="2473569"/>
            <a:ext cx="2035666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2F96D7-98F2-5148-B317-4BDE20F67E23}"/>
              </a:ext>
            </a:extLst>
          </p:cNvPr>
          <p:cNvSpPr/>
          <p:nvPr/>
        </p:nvSpPr>
        <p:spPr>
          <a:xfrm>
            <a:off x="7315201" y="773723"/>
            <a:ext cx="2919046" cy="1219200"/>
          </a:xfrm>
          <a:prstGeom prst="wedgeRoundRectCallo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416F-90E3-464E-8ADA-FA6C13485B43}"/>
              </a:ext>
            </a:extLst>
          </p:cNvPr>
          <p:cNvSpPr/>
          <p:nvPr/>
        </p:nvSpPr>
        <p:spPr>
          <a:xfrm>
            <a:off x="7433689" y="87596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Happy Monkey" panose="02000500000000020004" pitchFamily="2" charset="0"/>
              </a:rPr>
              <a:t>Observation: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088A0-D6BB-ED45-9D37-B51FA2C675AA}"/>
              </a:ext>
            </a:extLst>
          </p:cNvPr>
          <p:cNvSpPr/>
          <p:nvPr/>
        </p:nvSpPr>
        <p:spPr>
          <a:xfrm>
            <a:off x="7433688" y="1207657"/>
            <a:ext cx="240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All the rows become the same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356597-1B38-1F4A-A35D-1A01BFC4E7DE}"/>
              </a:ext>
            </a:extLst>
          </p:cNvPr>
          <p:cNvGrpSpPr/>
          <p:nvPr/>
        </p:nvGrpSpPr>
        <p:grpSpPr>
          <a:xfrm>
            <a:off x="1383325" y="4231543"/>
            <a:ext cx="4148018" cy="1253497"/>
            <a:chOff x="3636105" y="4175465"/>
            <a:chExt cx="4230078" cy="14839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D86AA2-6802-B04B-BD19-32F294B3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890" y="4625371"/>
              <a:ext cx="4136293" cy="1034073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2995E6-0F26-9F47-AD80-0FE7CF8E24DD}"/>
                </a:ext>
              </a:extLst>
            </p:cNvPr>
            <p:cNvSpPr txBox="1"/>
            <p:nvPr/>
          </p:nvSpPr>
          <p:spPr>
            <a:xfrm>
              <a:off x="3636105" y="4175465"/>
              <a:ext cx="2778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</a:rPr>
                <a:t>Definition</a:t>
              </a:r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64744EF-5CF3-134C-8382-80E0271F5FCB}"/>
              </a:ext>
            </a:extLst>
          </p:cNvPr>
          <p:cNvSpPr/>
          <p:nvPr/>
        </p:nvSpPr>
        <p:spPr>
          <a:xfrm>
            <a:off x="6241398" y="4231542"/>
            <a:ext cx="3992850" cy="1536211"/>
          </a:xfrm>
          <a:prstGeom prst="wedgeRoundRectCallout">
            <a:avLst>
              <a:gd name="adj1" fmla="val -64206"/>
              <a:gd name="adj2" fmla="val -3846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4792A-36F5-D049-B152-A1D73FFFA85F}"/>
              </a:ext>
            </a:extLst>
          </p:cNvPr>
          <p:cNvSpPr/>
          <p:nvPr/>
        </p:nvSpPr>
        <p:spPr>
          <a:xfrm>
            <a:off x="6361655" y="4298339"/>
            <a:ext cx="3474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appy Monkey" panose="02000500000000020004" pitchFamily="2" charset="0"/>
              </a:rPr>
              <a:t>Q. What does it says about all rows are the same?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268BDC-6C62-9D4B-B175-C941611BDB20}"/>
              </a:ext>
            </a:extLst>
          </p:cNvPr>
          <p:cNvSpPr/>
          <p:nvPr/>
        </p:nvSpPr>
        <p:spPr>
          <a:xfrm>
            <a:off x="6591704" y="4999647"/>
            <a:ext cx="341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A:  starting state (</a:t>
            </a:r>
            <a:r>
              <a:rPr lang="en-US" sz="1800" b="1" dirty="0" err="1">
                <a:solidFill>
                  <a:srgbClr val="FF2D55"/>
                </a:solidFill>
                <a:latin typeface="Happy Monkey" panose="02000500000000020004" pitchFamily="2" charset="0"/>
              </a:rPr>
              <a:t>i</a:t>
            </a:r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) does not matter</a:t>
            </a:r>
          </a:p>
        </p:txBody>
      </p:sp>
    </p:spTree>
    <p:extLst>
      <p:ext uri="{BB962C8B-B14F-4D97-AF65-F5344CB8AC3E}">
        <p14:creationId xmlns:p14="http://schemas.microsoft.com/office/powerpoint/2010/main" val="2844823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Limiting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3200" dirty="0"/>
                  <a:t>???</a:t>
                </a:r>
              </a:p>
              <a:p>
                <a:pPr marL="3810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A3F5-A884-6F43-8B8C-A158657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8" y="2590312"/>
            <a:ext cx="7690343" cy="1043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12BB6-765D-B249-9E0A-0E699F6030BC}"/>
              </a:ext>
            </a:extLst>
          </p:cNvPr>
          <p:cNvSpPr/>
          <p:nvPr/>
        </p:nvSpPr>
        <p:spPr>
          <a:xfrm>
            <a:off x="5345723" y="2473569"/>
            <a:ext cx="157089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3AFD0-56D3-B547-B138-2FF97C2BDAD0}"/>
              </a:ext>
            </a:extLst>
          </p:cNvPr>
          <p:cNvSpPr/>
          <p:nvPr/>
        </p:nvSpPr>
        <p:spPr>
          <a:xfrm>
            <a:off x="7975844" y="2473569"/>
            <a:ext cx="2035666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2F96D7-98F2-5148-B317-4BDE20F67E23}"/>
              </a:ext>
            </a:extLst>
          </p:cNvPr>
          <p:cNvSpPr/>
          <p:nvPr/>
        </p:nvSpPr>
        <p:spPr>
          <a:xfrm>
            <a:off x="7315201" y="773723"/>
            <a:ext cx="2919046" cy="1219200"/>
          </a:xfrm>
          <a:prstGeom prst="wedgeRoundRectCallo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416F-90E3-464E-8ADA-FA6C13485B43}"/>
              </a:ext>
            </a:extLst>
          </p:cNvPr>
          <p:cNvSpPr/>
          <p:nvPr/>
        </p:nvSpPr>
        <p:spPr>
          <a:xfrm>
            <a:off x="7433689" y="87596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Happy Monkey" panose="02000500000000020004" pitchFamily="2" charset="0"/>
              </a:rPr>
              <a:t>Observation: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088A0-D6BB-ED45-9D37-B51FA2C675AA}"/>
              </a:ext>
            </a:extLst>
          </p:cNvPr>
          <p:cNvSpPr/>
          <p:nvPr/>
        </p:nvSpPr>
        <p:spPr>
          <a:xfrm>
            <a:off x="7433688" y="1207657"/>
            <a:ext cx="240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All the rows become the same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356597-1B38-1F4A-A35D-1A01BFC4E7DE}"/>
              </a:ext>
            </a:extLst>
          </p:cNvPr>
          <p:cNvGrpSpPr/>
          <p:nvPr/>
        </p:nvGrpSpPr>
        <p:grpSpPr>
          <a:xfrm>
            <a:off x="1383325" y="4231543"/>
            <a:ext cx="4148018" cy="1253497"/>
            <a:chOff x="3636105" y="4175465"/>
            <a:chExt cx="4230078" cy="14839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D86AA2-6802-B04B-BD19-32F294B3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890" y="4625371"/>
              <a:ext cx="4136293" cy="1034073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2995E6-0F26-9F47-AD80-0FE7CF8E24DD}"/>
                </a:ext>
              </a:extLst>
            </p:cNvPr>
            <p:cNvSpPr txBox="1"/>
            <p:nvPr/>
          </p:nvSpPr>
          <p:spPr>
            <a:xfrm>
              <a:off x="3636105" y="4175465"/>
              <a:ext cx="2778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</a:rPr>
                <a:t>Definition</a:t>
              </a:r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64744EF-5CF3-134C-8382-80E0271F5FCB}"/>
              </a:ext>
            </a:extLst>
          </p:cNvPr>
          <p:cNvSpPr/>
          <p:nvPr/>
        </p:nvSpPr>
        <p:spPr>
          <a:xfrm>
            <a:off x="6241398" y="4231542"/>
            <a:ext cx="3992850" cy="1536211"/>
          </a:xfrm>
          <a:prstGeom prst="wedgeRoundRectCallout">
            <a:avLst>
              <a:gd name="adj1" fmla="val -64206"/>
              <a:gd name="adj2" fmla="val -3846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4792A-36F5-D049-B152-A1D73FFFA85F}"/>
              </a:ext>
            </a:extLst>
          </p:cNvPr>
          <p:cNvSpPr/>
          <p:nvPr/>
        </p:nvSpPr>
        <p:spPr>
          <a:xfrm>
            <a:off x="6361655" y="4298339"/>
            <a:ext cx="3474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appy Monkey" panose="02000500000000020004" pitchFamily="2" charset="0"/>
              </a:rPr>
              <a:t>Q. What does it says about all rows are the same?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268BDC-6C62-9D4B-B175-C941611BDB20}"/>
              </a:ext>
            </a:extLst>
          </p:cNvPr>
          <p:cNvSpPr/>
          <p:nvPr/>
        </p:nvSpPr>
        <p:spPr>
          <a:xfrm>
            <a:off x="6591704" y="4999647"/>
            <a:ext cx="341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A:  starting state (</a:t>
            </a:r>
            <a:r>
              <a:rPr lang="en-US" sz="1800" b="1" dirty="0" err="1">
                <a:solidFill>
                  <a:srgbClr val="FF2D55"/>
                </a:solidFill>
                <a:latin typeface="Happy Monkey" panose="02000500000000020004" pitchFamily="2" charset="0"/>
              </a:rPr>
              <a:t>i</a:t>
            </a:r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) does not matter</a:t>
            </a:r>
          </a:p>
        </p:txBody>
      </p:sp>
    </p:spTree>
    <p:extLst>
      <p:ext uri="{BB962C8B-B14F-4D97-AF65-F5344CB8AC3E}">
        <p14:creationId xmlns:p14="http://schemas.microsoft.com/office/powerpoint/2010/main" val="302194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Limiting probabilities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</p:spPr>
            <p:txBody>
              <a:bodyPr/>
              <a:lstStyle/>
              <a:p>
                <a:pPr marL="3810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Ρ</m:t>
                        </m:r>
                      </m:e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l-GR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r>
                      <a:rPr lang="el-GR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</m:oMath>
                </a14:m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en-US" sz="3200" dirty="0"/>
                  <a:t>???</a:t>
                </a:r>
              </a:p>
              <a:p>
                <a:pPr marL="3810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599" y="1725942"/>
                <a:ext cx="9617077" cy="47364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D6A3F5-A884-6F43-8B8C-A158657DD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28" y="2590312"/>
            <a:ext cx="7690343" cy="10438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C12BB6-765D-B249-9E0A-0E699F6030BC}"/>
              </a:ext>
            </a:extLst>
          </p:cNvPr>
          <p:cNvSpPr/>
          <p:nvPr/>
        </p:nvSpPr>
        <p:spPr>
          <a:xfrm>
            <a:off x="5345723" y="2473569"/>
            <a:ext cx="1570892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E53AFD0-56D3-B547-B138-2FF97C2BDAD0}"/>
              </a:ext>
            </a:extLst>
          </p:cNvPr>
          <p:cNvSpPr/>
          <p:nvPr/>
        </p:nvSpPr>
        <p:spPr>
          <a:xfrm>
            <a:off x="7975844" y="2473569"/>
            <a:ext cx="2035666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82F96D7-98F2-5148-B317-4BDE20F67E23}"/>
              </a:ext>
            </a:extLst>
          </p:cNvPr>
          <p:cNvSpPr/>
          <p:nvPr/>
        </p:nvSpPr>
        <p:spPr>
          <a:xfrm>
            <a:off x="7315201" y="773723"/>
            <a:ext cx="2919046" cy="1219200"/>
          </a:xfrm>
          <a:prstGeom prst="wedgeRoundRectCallou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E6416F-90E3-464E-8ADA-FA6C13485B43}"/>
              </a:ext>
            </a:extLst>
          </p:cNvPr>
          <p:cNvSpPr/>
          <p:nvPr/>
        </p:nvSpPr>
        <p:spPr>
          <a:xfrm>
            <a:off x="7433689" y="875964"/>
            <a:ext cx="172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b="1" dirty="0">
                <a:solidFill>
                  <a:schemeClr val="bg1">
                    <a:lumMod val="50000"/>
                  </a:schemeClr>
                </a:solidFill>
                <a:latin typeface="Happy Monkey" panose="02000500000000020004" pitchFamily="2" charset="0"/>
              </a:rPr>
              <a:t>Observation: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4088A0-D6BB-ED45-9D37-B51FA2C675AA}"/>
              </a:ext>
            </a:extLst>
          </p:cNvPr>
          <p:cNvSpPr/>
          <p:nvPr/>
        </p:nvSpPr>
        <p:spPr>
          <a:xfrm>
            <a:off x="7433688" y="1207657"/>
            <a:ext cx="24019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All the rows become the same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356597-1B38-1F4A-A35D-1A01BFC4E7DE}"/>
              </a:ext>
            </a:extLst>
          </p:cNvPr>
          <p:cNvGrpSpPr/>
          <p:nvPr/>
        </p:nvGrpSpPr>
        <p:grpSpPr>
          <a:xfrm>
            <a:off x="1383325" y="4107305"/>
            <a:ext cx="3992850" cy="1377735"/>
            <a:chOff x="3636105" y="4175465"/>
            <a:chExt cx="4230078" cy="148397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D86AA2-6802-B04B-BD19-32F294B3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9890" y="4625371"/>
              <a:ext cx="4136293" cy="1034073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02995E6-0F26-9F47-AD80-0FE7CF8E24DD}"/>
                </a:ext>
              </a:extLst>
            </p:cNvPr>
            <p:cNvSpPr txBox="1"/>
            <p:nvPr/>
          </p:nvSpPr>
          <p:spPr>
            <a:xfrm>
              <a:off x="3636105" y="4175465"/>
              <a:ext cx="27783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badi" panose="020B0604020104020204" pitchFamily="34" charset="0"/>
                </a:rPr>
                <a:t>Definition</a:t>
              </a:r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364744EF-5CF3-134C-8382-80E0271F5FCB}"/>
              </a:ext>
            </a:extLst>
          </p:cNvPr>
          <p:cNvSpPr/>
          <p:nvPr/>
        </p:nvSpPr>
        <p:spPr>
          <a:xfrm>
            <a:off x="6241398" y="4231542"/>
            <a:ext cx="3992850" cy="1536211"/>
          </a:xfrm>
          <a:prstGeom prst="wedgeRoundRectCallout">
            <a:avLst>
              <a:gd name="adj1" fmla="val -64206"/>
              <a:gd name="adj2" fmla="val -3846"/>
              <a:gd name="adj3" fmla="val 16667"/>
            </a:avLst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94792A-36F5-D049-B152-A1D73FFFA85F}"/>
              </a:ext>
            </a:extLst>
          </p:cNvPr>
          <p:cNvSpPr/>
          <p:nvPr/>
        </p:nvSpPr>
        <p:spPr>
          <a:xfrm>
            <a:off x="6361655" y="4298339"/>
            <a:ext cx="34740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Happy Monkey" panose="02000500000000020004" pitchFamily="2" charset="0"/>
              </a:rPr>
              <a:t>Q. What does it says about all rows are the same?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268BDC-6C62-9D4B-B175-C941611BDB20}"/>
              </a:ext>
            </a:extLst>
          </p:cNvPr>
          <p:cNvSpPr/>
          <p:nvPr/>
        </p:nvSpPr>
        <p:spPr>
          <a:xfrm>
            <a:off x="6591704" y="4999647"/>
            <a:ext cx="34198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A:  starting state (</a:t>
            </a:r>
            <a:r>
              <a:rPr lang="en-US" sz="1800" b="1" dirty="0" err="1">
                <a:solidFill>
                  <a:srgbClr val="FF2D55"/>
                </a:solidFill>
                <a:latin typeface="Happy Monkey" panose="02000500000000020004" pitchFamily="2" charset="0"/>
              </a:rPr>
              <a:t>i</a:t>
            </a:r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) does not matter</a:t>
            </a:r>
          </a:p>
        </p:txBody>
      </p:sp>
    </p:spTree>
    <p:extLst>
      <p:ext uri="{BB962C8B-B14F-4D97-AF65-F5344CB8AC3E}">
        <p14:creationId xmlns:p14="http://schemas.microsoft.com/office/powerpoint/2010/main" val="2462351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Limiting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426" y="1449226"/>
            <a:ext cx="10437693" cy="4736400"/>
          </a:xfrm>
        </p:spPr>
        <p:txBody>
          <a:bodyPr/>
          <a:lstStyle/>
          <a:p>
            <a:pPr marL="838200" lvl="1" indent="-342900"/>
            <a:endParaRPr lang="en-US" sz="2800" dirty="0"/>
          </a:p>
          <a:p>
            <a:pPr marL="838200" lvl="1" indent="-342900"/>
            <a:endParaRPr lang="en-US" sz="2800" dirty="0"/>
          </a:p>
          <a:p>
            <a:pPr marL="838200" lvl="1" indent="-342900"/>
            <a:endParaRPr lang="en-US" sz="2800" dirty="0"/>
          </a:p>
          <a:p>
            <a:pPr marL="838200" lvl="1" indent="-342900"/>
            <a:endParaRPr lang="en-US" sz="2800" dirty="0"/>
          </a:p>
          <a:p>
            <a:pPr marL="838200" lvl="1" indent="-342900"/>
            <a:endParaRPr lang="en-US" sz="2800" dirty="0"/>
          </a:p>
          <a:p>
            <a:pPr marL="838200" lvl="1" indent="-342900"/>
            <a:endParaRPr lang="en-US" sz="2800" dirty="0"/>
          </a:p>
          <a:p>
            <a:pPr marL="495300" lvl="1" indent="0">
              <a:buNone/>
            </a:pPr>
            <a:endParaRPr lang="en-US" sz="2800" dirty="0"/>
          </a:p>
          <a:p>
            <a:pPr marL="838200" lvl="1" indent="-342900"/>
            <a:r>
              <a:rPr lang="en-US" sz="2800" dirty="0"/>
              <a:t>A probability distribution is said to be stationary for the Markov chain if </a:t>
            </a:r>
          </a:p>
          <a:p>
            <a:pPr marL="838200" lvl="1" indent="-342900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790BEA9-9D49-B149-ABE6-F142B44C8792}"/>
              </a:ext>
            </a:extLst>
          </p:cNvPr>
          <p:cNvGrpSpPr/>
          <p:nvPr/>
        </p:nvGrpSpPr>
        <p:grpSpPr>
          <a:xfrm>
            <a:off x="2204317" y="672374"/>
            <a:ext cx="9521414" cy="3511137"/>
            <a:chOff x="1963414" y="796166"/>
            <a:chExt cx="9494297" cy="377492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393CDD3-3B92-8149-A6F8-A8F71B61B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414" y="1757552"/>
              <a:ext cx="8487900" cy="2813538"/>
            </a:xfrm>
            <a:prstGeom prst="rect">
              <a:avLst/>
            </a:prstGeom>
            <a:ln w="38100">
              <a:solidFill>
                <a:schemeClr val="accent1"/>
              </a:solidFill>
            </a:ln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8337B5-3231-664B-8601-26CFA7C28806}"/>
                </a:ext>
              </a:extLst>
            </p:cNvPr>
            <p:cNvSpPr/>
            <p:nvPr/>
          </p:nvSpPr>
          <p:spPr>
            <a:xfrm>
              <a:off x="6509122" y="1661111"/>
              <a:ext cx="605238" cy="730476"/>
            </a:xfrm>
            <a:prstGeom prst="ellipse">
              <a:avLst/>
            </a:prstGeom>
            <a:noFill/>
            <a:ln>
              <a:solidFill>
                <a:srgbClr val="FF2D5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B31CC0-EFED-6941-8828-C1132FEA5487}"/>
                </a:ext>
              </a:extLst>
            </p:cNvPr>
            <p:cNvSpPr/>
            <p:nvPr/>
          </p:nvSpPr>
          <p:spPr>
            <a:xfrm>
              <a:off x="6811741" y="796166"/>
              <a:ext cx="464597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 dirty="0">
                  <a:solidFill>
                    <a:srgbClr val="FF2D55"/>
                  </a:solidFill>
                  <a:latin typeface="Happy Monkey" panose="02000500000000020004" pitchFamily="2" charset="0"/>
                </a:rPr>
                <a:t>Multiplying P by itself multiple times is onerous !!!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BCC5CB77-C11C-6547-8A6E-6B1F656BCB2E}"/>
                </a:ext>
              </a:extLst>
            </p:cNvPr>
            <p:cNvCxnSpPr>
              <a:cxnSpLocks/>
              <a:stCxn id="9" idx="0"/>
              <a:endCxn id="10" idx="1"/>
            </p:cNvCxnSpPr>
            <p:nvPr/>
          </p:nvCxnSpPr>
          <p:spPr>
            <a:xfrm rot="16200000" flipV="1">
              <a:off x="6587018" y="1436387"/>
              <a:ext cx="449447" cy="1"/>
            </a:xfrm>
            <a:prstGeom prst="curvedConnector4">
              <a:avLst>
                <a:gd name="adj1" fmla="val 3777"/>
                <a:gd name="adj2" fmla="val 53208400000"/>
              </a:avLst>
            </a:prstGeom>
            <a:ln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DEE0A4-5F13-3E42-B693-CB682A72D419}"/>
                  </a:ext>
                </a:extLst>
              </p:cNvPr>
              <p:cNvSpPr/>
              <p:nvPr/>
            </p:nvSpPr>
            <p:spPr>
              <a:xfrm>
                <a:off x="4072734" y="5054483"/>
                <a:ext cx="5610912" cy="11311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acc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l-GR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𝜬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</m:e>
                      </m:acc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400" b="0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1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ctrl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  <m:sub>
                              <m:r>
                                <a:rPr lang="en-US" sz="2400" b="1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e>
                      </m:nary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9DEE0A4-5F13-3E42-B693-CB682A72D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734" y="5054483"/>
                <a:ext cx="5610912" cy="1131143"/>
              </a:xfrm>
              <a:prstGeom prst="rect">
                <a:avLst/>
              </a:prstGeom>
              <a:blipFill>
                <a:blip r:embed="rId3"/>
                <a:stretch>
                  <a:fillRect t="-100000" b="-15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8665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F8FA2FC-102F-7E48-9915-141C5FBB6133}"/>
              </a:ext>
            </a:extLst>
          </p:cNvPr>
          <p:cNvGrpSpPr/>
          <p:nvPr/>
        </p:nvGrpSpPr>
        <p:grpSpPr>
          <a:xfrm>
            <a:off x="1752096" y="739604"/>
            <a:ext cx="9303832" cy="4614326"/>
            <a:chOff x="1710532" y="838047"/>
            <a:chExt cx="9159632" cy="42604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6DA0DAF-BFB4-9741-9821-48CFE3ED9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0532" y="1295247"/>
              <a:ext cx="9159632" cy="380322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BA657F-0B70-8A41-BCC1-10CD9FBF2A58}"/>
                </a:ext>
              </a:extLst>
            </p:cNvPr>
            <p:cNvSpPr/>
            <p:nvPr/>
          </p:nvSpPr>
          <p:spPr>
            <a:xfrm>
              <a:off x="1710532" y="838047"/>
              <a:ext cx="7287491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rgbClr val="0070C0"/>
                  </a:solidFill>
                  <a:latin typeface="Raleway" panose="020B0503030101060003" pitchFamily="34" charset="77"/>
                </a:rPr>
                <a:t>Limiting distribution = stationary distribution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FACD7FD-83CC-9B47-9E0F-6747BFD24143}"/>
              </a:ext>
            </a:extLst>
          </p:cNvPr>
          <p:cNvSpPr/>
          <p:nvPr/>
        </p:nvSpPr>
        <p:spPr>
          <a:xfrm>
            <a:off x="2194687" y="5462644"/>
            <a:ext cx="46592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Proof: see chapter 8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9983DBF-970A-E245-BCC3-B82B33AF7221}"/>
              </a:ext>
            </a:extLst>
          </p:cNvPr>
          <p:cNvCxnSpPr>
            <a:cxnSpLocks/>
          </p:cNvCxnSpPr>
          <p:nvPr/>
        </p:nvCxnSpPr>
        <p:spPr>
          <a:xfrm>
            <a:off x="4931764" y="4796852"/>
            <a:ext cx="4961744" cy="0"/>
          </a:xfrm>
          <a:prstGeom prst="line">
            <a:avLst/>
          </a:prstGeom>
          <a:ln w="38100">
            <a:solidFill>
              <a:srgbClr val="FF9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C5D9DAF-53EC-CC47-8994-8A1CDA69F450}"/>
              </a:ext>
            </a:extLst>
          </p:cNvPr>
          <p:cNvSpPr/>
          <p:nvPr/>
        </p:nvSpPr>
        <p:spPr>
          <a:xfrm>
            <a:off x="9324488" y="3599999"/>
            <a:ext cx="31623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9500"/>
                </a:solidFill>
                <a:latin typeface="Happy Monkey" panose="02000500000000020004" pitchFamily="2" charset="0"/>
              </a:rPr>
              <a:t>How can we assume so?</a:t>
            </a:r>
          </a:p>
        </p:txBody>
      </p:sp>
    </p:spTree>
    <p:extLst>
      <p:ext uri="{BB962C8B-B14F-4D97-AF65-F5344CB8AC3E}">
        <p14:creationId xmlns:p14="http://schemas.microsoft.com/office/powerpoint/2010/main" val="2862481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Solving Limiting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70706" y="1513098"/>
                <a:ext cx="9836727" cy="2159492"/>
              </a:xfrm>
            </p:spPr>
            <p:txBody>
              <a:bodyPr/>
              <a:lstStyle/>
              <a:p>
                <a:pPr marL="495300" lvl="1" indent="0">
                  <a:buNone/>
                </a:pPr>
                <a:r>
                  <a:rPr lang="en-US" sz="2800" dirty="0"/>
                  <a:t>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latin typeface="Cambria Math" panose="02040503050406030204" pitchFamily="18" charset="0"/>
                      </a:rPr>
                      <m:t>Let</m:t>
                    </m:r>
                    <m:r>
                      <a:rPr lang="en-US" sz="2800" b="0" i="0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⋯</m:t>
                    </m:r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marL="4953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l-GR" sz="2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838200" lvl="1" indent="-342900"/>
                <a:endParaRPr lang="en-US" sz="2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70706" y="1513098"/>
                <a:ext cx="9836727" cy="2159492"/>
              </a:xfrm>
              <a:blipFill>
                <a:blip r:embed="rId2"/>
                <a:stretch>
                  <a:fillRect t="-39766" b="-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08E86-F1C9-2C4C-9CA7-EA8C7AC5B61C}"/>
              </a:ext>
            </a:extLst>
          </p:cNvPr>
          <p:cNvSpPr/>
          <p:nvPr/>
        </p:nvSpPr>
        <p:spPr>
          <a:xfrm>
            <a:off x="1459043" y="1449562"/>
            <a:ext cx="9836727" cy="19498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3127FAF-218A-9B44-B87D-36036C928C7C}"/>
              </a:ext>
            </a:extLst>
          </p:cNvPr>
          <p:cNvSpPr txBox="1">
            <a:spLocks/>
          </p:cNvSpPr>
          <p:nvPr/>
        </p:nvSpPr>
        <p:spPr>
          <a:xfrm>
            <a:off x="1459043" y="3474115"/>
            <a:ext cx="9617077" cy="310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Font typeface="Lato"/>
              <a:buNone/>
            </a:pPr>
            <a:r>
              <a:rPr lang="en-US" sz="2400" dirty="0"/>
              <a:t>Back to the example of repair</a:t>
            </a:r>
          </a:p>
          <a:p>
            <a:pPr marL="38100" indent="0">
              <a:buFont typeface="Lato"/>
              <a:buNone/>
            </a:pPr>
            <a:endParaRPr lang="en-US" sz="2400" dirty="0"/>
          </a:p>
          <a:p>
            <a:pPr marL="38100" indent="0">
              <a:buFont typeface="Lato"/>
              <a:buNone/>
            </a:pPr>
            <a:endParaRPr lang="en-US" sz="2400" dirty="0"/>
          </a:p>
          <a:p>
            <a:pPr marL="38100" indent="0">
              <a:buFont typeface="Lato"/>
              <a:buNone/>
            </a:pPr>
            <a:endParaRPr lang="en-US" sz="2400" dirty="0"/>
          </a:p>
          <a:p>
            <a:pPr marL="38100" indent="0">
              <a:buFont typeface="Lato"/>
              <a:buNone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891085-CE72-F94D-BC1D-C4D03D26E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096" y="4209179"/>
            <a:ext cx="4697673" cy="1199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FF034-9D6A-474F-A0A3-E93C8DC91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068" y="3747319"/>
            <a:ext cx="4440004" cy="12132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2960A-AA3A-F04C-8E84-A5E488A00D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805" y="5156543"/>
            <a:ext cx="4120972" cy="14165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03B7138-336E-5942-816E-2B36F3BA8AE8}"/>
              </a:ext>
            </a:extLst>
          </p:cNvPr>
          <p:cNvSpPr/>
          <p:nvPr/>
        </p:nvSpPr>
        <p:spPr>
          <a:xfrm>
            <a:off x="7145063" y="5255235"/>
            <a:ext cx="4294368" cy="1219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E3B066-983A-A846-84A7-23C3C60EE4B6}"/>
              </a:ext>
            </a:extLst>
          </p:cNvPr>
          <p:cNvSpPr/>
          <p:nvPr/>
        </p:nvSpPr>
        <p:spPr>
          <a:xfrm>
            <a:off x="4743090" y="5408438"/>
            <a:ext cx="2401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Observation:</a:t>
            </a:r>
          </a:p>
          <a:p>
            <a:r>
              <a:rPr lang="en-US" sz="1800" b="1" dirty="0">
                <a:solidFill>
                  <a:srgbClr val="FF2D55"/>
                </a:solidFill>
                <a:latin typeface="Happy Monkey" panose="02000500000000020004" pitchFamily="2" charset="0"/>
              </a:rPr>
              <a:t>First two eq. are  identical</a:t>
            </a:r>
          </a:p>
        </p:txBody>
      </p:sp>
    </p:spTree>
    <p:extLst>
      <p:ext uri="{BB962C8B-B14F-4D97-AF65-F5344CB8AC3E}">
        <p14:creationId xmlns:p14="http://schemas.microsoft.com/office/powerpoint/2010/main" val="60761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Google Page Rank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9D7789-5872-8049-A040-98A53B2FD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9474" y="3995977"/>
            <a:ext cx="2603500" cy="14605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1291" y="1627777"/>
            <a:ext cx="10437693" cy="4736400"/>
          </a:xfrm>
        </p:spPr>
        <p:txBody>
          <a:bodyPr/>
          <a:lstStyle/>
          <a:p>
            <a:pPr marL="495300" lvl="1" indent="0">
              <a:buNone/>
            </a:pPr>
            <a:r>
              <a:rPr lang="en-US" sz="2800" dirty="0"/>
              <a:t>A good search engine is to rank “many” pages such that the relevant ones likely fall within the top 10 of the list</a:t>
            </a:r>
          </a:p>
          <a:p>
            <a:pPr marL="495300" lvl="1" indent="0">
              <a:buNone/>
            </a:pPr>
            <a:r>
              <a:rPr lang="en-US" sz="2800" dirty="0">
                <a:sym typeface="Wingdings" pitchFamily="2" charset="2"/>
              </a:rPr>
              <a:t> Rank page according to the number of links to that page (so called backlinks of the page)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0250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r>
              <a:rPr lang="en-US" dirty="0"/>
              <a:t>Google Page Rank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F73F28-C6C1-0144-A328-C820BACC7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698" y="1788106"/>
            <a:ext cx="4569577" cy="3281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A0C4A1-C873-3142-BBE6-36E9E87056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04" y="2024730"/>
            <a:ext cx="4406900" cy="2095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Example of Aloha Protocol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426" y="1449226"/>
            <a:ext cx="10437693" cy="4736400"/>
          </a:xfrm>
        </p:spPr>
        <p:txBody>
          <a:bodyPr/>
          <a:lstStyle/>
          <a:p>
            <a:pPr marL="838200" lvl="1" indent="-342900"/>
            <a:r>
              <a:rPr lang="en-US" sz="2800" dirty="0"/>
              <a:t>Progenitor of the Ethernet protocol, a datalink-level protocol</a:t>
            </a:r>
          </a:p>
          <a:p>
            <a:pPr marL="838200" lvl="1" indent="-342900"/>
            <a:r>
              <a:rPr lang="en-US" sz="2800" dirty="0"/>
              <a:t>Allows m users to transmit a data frame along a single wire with a probability p</a:t>
            </a:r>
          </a:p>
          <a:p>
            <a:pPr marL="838200" lvl="1" indent="-342900"/>
            <a:r>
              <a:rPr lang="en-US" sz="2800" dirty="0"/>
              <a:t>Only one user can use a wire at a time</a:t>
            </a:r>
          </a:p>
          <a:p>
            <a:pPr marL="838200" lvl="1" indent="-342900"/>
            <a:r>
              <a:rPr lang="en-US" sz="2800" dirty="0"/>
              <a:t>Collision: more than one users tried at the same time, and all messages corrupted</a:t>
            </a:r>
          </a:p>
          <a:p>
            <a:pPr marL="838200" lvl="1" indent="-342900"/>
            <a:r>
              <a:rPr lang="en-US" sz="2800" dirty="0"/>
              <a:t>Retransmission: every unsuccessful message can retransmit with probability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AD37D6-30CC-624C-8323-3CAB5EF8BCE8}"/>
              </a:ext>
            </a:extLst>
          </p:cNvPr>
          <p:cNvGrpSpPr/>
          <p:nvPr/>
        </p:nvGrpSpPr>
        <p:grpSpPr>
          <a:xfrm>
            <a:off x="4724957" y="5002212"/>
            <a:ext cx="5679368" cy="1570915"/>
            <a:chOff x="4035410" y="4314906"/>
            <a:chExt cx="5679368" cy="15709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C106A5-D0C7-E840-AC40-756D33900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30940" y="4314906"/>
              <a:ext cx="5259150" cy="15709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F846F8-84D3-794F-8B5B-0DE79F0C7F77}"/>
                    </a:ext>
                  </a:extLst>
                </p:cNvPr>
                <p:cNvSpPr/>
                <p:nvPr/>
              </p:nvSpPr>
              <p:spPr>
                <a:xfrm>
                  <a:off x="9356988" y="4525404"/>
                  <a:ext cx="3577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16F846F8-84D3-794F-8B5B-0DE79F0C7F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6988" y="4525404"/>
                  <a:ext cx="35779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885D530-3545-4B4C-A071-38C9DCDE8EAB}"/>
                </a:ext>
              </a:extLst>
            </p:cNvPr>
            <p:cNvSpPr/>
            <p:nvPr/>
          </p:nvSpPr>
          <p:spPr>
            <a:xfrm>
              <a:off x="8920135" y="4550456"/>
              <a:ext cx="391060" cy="342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7115480-69A5-A446-B3AD-D45C3CB48F82}"/>
                    </a:ext>
                  </a:extLst>
                </p:cNvPr>
                <p:cNvSpPr/>
                <p:nvPr/>
              </p:nvSpPr>
              <p:spPr>
                <a:xfrm>
                  <a:off x="4426470" y="4655821"/>
                  <a:ext cx="357790" cy="30777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𝜬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7115480-69A5-A446-B3AD-D45C3CB48F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6470" y="4655821"/>
                  <a:ext cx="35779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E21F75-07B8-2F42-B2C9-447DCF39596D}"/>
                </a:ext>
              </a:extLst>
            </p:cNvPr>
            <p:cNvSpPr/>
            <p:nvPr/>
          </p:nvSpPr>
          <p:spPr>
            <a:xfrm>
              <a:off x="4035410" y="4621574"/>
              <a:ext cx="391060" cy="3420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5807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Modeling Aloha as DTMC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153" y="1470646"/>
            <a:ext cx="10437693" cy="4736400"/>
          </a:xfrm>
        </p:spPr>
        <p:txBody>
          <a:bodyPr/>
          <a:lstStyle/>
          <a:p>
            <a:pPr marL="838200" lvl="1" indent="-342900"/>
            <a:r>
              <a:rPr lang="en-US" sz="2800" dirty="0"/>
              <a:t>States!</a:t>
            </a:r>
          </a:p>
          <a:p>
            <a:pPr marL="838200" lvl="1" indent="-342900"/>
            <a:r>
              <a:rPr lang="en-US" sz="2800" dirty="0"/>
              <a:t>Transition probability!!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090B1-0824-444E-BD7E-F874EEAA386B}"/>
              </a:ext>
            </a:extLst>
          </p:cNvPr>
          <p:cNvSpPr/>
          <p:nvPr/>
        </p:nvSpPr>
        <p:spPr>
          <a:xfrm>
            <a:off x="3045496" y="1507143"/>
            <a:ext cx="8225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Number of messages remaining in the system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D7F5A-E868-BE46-96F7-E7BD4A532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69" y="3314378"/>
            <a:ext cx="5837029" cy="232424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D5F72A1-C1F9-A04C-9E11-0D04A977DE36}"/>
              </a:ext>
            </a:extLst>
          </p:cNvPr>
          <p:cNvGrpSpPr/>
          <p:nvPr/>
        </p:nvGrpSpPr>
        <p:grpSpPr>
          <a:xfrm>
            <a:off x="8451483" y="3077625"/>
            <a:ext cx="915149" cy="986361"/>
            <a:chOff x="8228851" y="3105954"/>
            <a:chExt cx="915149" cy="986361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23936C-8644-874D-B008-573434282C6F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F0C145-9FBF-BA44-98E5-E3747D763967}"/>
                </a:ext>
              </a:extLst>
            </p:cNvPr>
            <p:cNvSpPr txBox="1"/>
            <p:nvPr/>
          </p:nvSpPr>
          <p:spPr>
            <a:xfrm>
              <a:off x="8516575" y="33793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E230EA-7779-8A4D-87BC-95E2C33ECC34}"/>
              </a:ext>
            </a:extLst>
          </p:cNvPr>
          <p:cNvGrpSpPr/>
          <p:nvPr/>
        </p:nvGrpSpPr>
        <p:grpSpPr>
          <a:xfrm>
            <a:off x="9877011" y="3007662"/>
            <a:ext cx="915149" cy="986361"/>
            <a:chOff x="8228851" y="3105954"/>
            <a:chExt cx="915149" cy="98636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263230F-9441-3845-817F-DA6AA3F28CAF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28693A5-CB34-F94E-9D96-D356821E5BF4}"/>
                </a:ext>
              </a:extLst>
            </p:cNvPr>
            <p:cNvSpPr txBox="1"/>
            <p:nvPr/>
          </p:nvSpPr>
          <p:spPr>
            <a:xfrm>
              <a:off x="8516575" y="33793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8979264-1D31-AC46-BACE-7F88021A7DE7}"/>
              </a:ext>
            </a:extLst>
          </p:cNvPr>
          <p:cNvGrpSpPr/>
          <p:nvPr/>
        </p:nvGrpSpPr>
        <p:grpSpPr>
          <a:xfrm>
            <a:off x="8343100" y="4652264"/>
            <a:ext cx="915149" cy="986361"/>
            <a:chOff x="8228851" y="3105954"/>
            <a:chExt cx="915149" cy="98636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F0387D-4649-094E-98F7-8A22CC98D633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B56F4A-2BC4-ED48-A1D6-AB1141DE7CB6}"/>
                </a:ext>
              </a:extLst>
            </p:cNvPr>
            <p:cNvSpPr txBox="1"/>
            <p:nvPr/>
          </p:nvSpPr>
          <p:spPr>
            <a:xfrm>
              <a:off x="8516575" y="3379379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C3F625C-3089-5A49-82FC-DA6AF5FE77C0}"/>
              </a:ext>
            </a:extLst>
          </p:cNvPr>
          <p:cNvGrpSpPr/>
          <p:nvPr/>
        </p:nvGrpSpPr>
        <p:grpSpPr>
          <a:xfrm>
            <a:off x="9773640" y="4563633"/>
            <a:ext cx="915149" cy="986361"/>
            <a:chOff x="8228851" y="3105954"/>
            <a:chExt cx="915149" cy="986361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DE45F34-7186-DE46-9CD8-9148E09CA1A3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E143601-4284-244F-A572-DE5F665D6995}"/>
                </a:ext>
              </a:extLst>
            </p:cNvPr>
            <p:cNvSpPr txBox="1"/>
            <p:nvPr/>
          </p:nvSpPr>
          <p:spPr>
            <a:xfrm>
              <a:off x="8516575" y="3379379"/>
              <a:ext cx="4411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EA06A83-6D0B-AF4C-B48A-78071B2D4ABD}"/>
              </a:ext>
            </a:extLst>
          </p:cNvPr>
          <p:cNvGrpSpPr/>
          <p:nvPr/>
        </p:nvGrpSpPr>
        <p:grpSpPr>
          <a:xfrm>
            <a:off x="6438829" y="2635085"/>
            <a:ext cx="915149" cy="986361"/>
            <a:chOff x="8228851" y="3105954"/>
            <a:chExt cx="915149" cy="98636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84DECAB-593F-3F43-89FF-AF653E903CC2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BA63B30-96D4-E846-BDA2-F93110920B85}"/>
                </a:ext>
              </a:extLst>
            </p:cNvPr>
            <p:cNvSpPr txBox="1"/>
            <p:nvPr/>
          </p:nvSpPr>
          <p:spPr>
            <a:xfrm>
              <a:off x="8516575" y="3379379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…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48AB736-A28C-B546-A205-E03563BE808B}"/>
              </a:ext>
            </a:extLst>
          </p:cNvPr>
          <p:cNvGrpSpPr/>
          <p:nvPr/>
        </p:nvGrpSpPr>
        <p:grpSpPr>
          <a:xfrm>
            <a:off x="6454985" y="3917174"/>
            <a:ext cx="915149" cy="986361"/>
            <a:chOff x="8228851" y="3105954"/>
            <a:chExt cx="915149" cy="986361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320C82-647C-0F41-83CC-F3FF81B07D61}"/>
                </a:ext>
              </a:extLst>
            </p:cNvPr>
            <p:cNvSpPr/>
            <p:nvPr/>
          </p:nvSpPr>
          <p:spPr>
            <a:xfrm>
              <a:off x="8228851" y="3105954"/>
              <a:ext cx="915149" cy="986361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6C4161A-EAB2-C14E-BFEA-07212B7377C7}"/>
                </a:ext>
              </a:extLst>
            </p:cNvPr>
            <p:cNvSpPr txBox="1"/>
            <p:nvPr/>
          </p:nvSpPr>
          <p:spPr>
            <a:xfrm>
              <a:off x="8336567" y="3368301"/>
              <a:ext cx="7922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m+1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592D2F-3B3C-B741-B6D7-A8FF40F445FD}"/>
                  </a:ext>
                </a:extLst>
              </p:cNvPr>
              <p:cNvSpPr/>
              <p:nvPr/>
            </p:nvSpPr>
            <p:spPr>
              <a:xfrm>
                <a:off x="6683398" y="3593913"/>
                <a:ext cx="4748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F592D2F-3B3C-B741-B6D7-A8FF40F445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3398" y="3593913"/>
                <a:ext cx="47481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E1B880A-28B9-DC49-9631-31E257FD6979}"/>
                  </a:ext>
                </a:extLst>
              </p:cNvPr>
              <p:cNvSpPr/>
              <p:nvPr/>
            </p:nvSpPr>
            <p:spPr>
              <a:xfrm>
                <a:off x="9417398" y="5173388"/>
                <a:ext cx="47481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1E1B880A-28B9-DC49-9631-31E257FD69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398" y="5173388"/>
                <a:ext cx="47481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F8740425-A7A6-D24C-AAF7-9C561A3116F9}"/>
              </a:ext>
            </a:extLst>
          </p:cNvPr>
          <p:cNvCxnSpPr>
            <a:stCxn id="7" idx="0"/>
            <a:endCxn id="7" idx="7"/>
          </p:cNvCxnSpPr>
          <p:nvPr/>
        </p:nvCxnSpPr>
        <p:spPr>
          <a:xfrm rot="16200000" flipH="1">
            <a:off x="8998610" y="2988072"/>
            <a:ext cx="144449" cy="323554"/>
          </a:xfrm>
          <a:prstGeom prst="curvedConnector3">
            <a:avLst>
              <a:gd name="adj1" fmla="val -55260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6BC807E2-B054-E34B-874E-8BB3C59BF133}"/>
              </a:ext>
            </a:extLst>
          </p:cNvPr>
          <p:cNvCxnSpPr>
            <a:cxnSpLocks/>
            <a:stCxn id="7" idx="6"/>
            <a:endCxn id="12" idx="3"/>
          </p:cNvCxnSpPr>
          <p:nvPr/>
        </p:nvCxnSpPr>
        <p:spPr>
          <a:xfrm>
            <a:off x="9366632" y="3570806"/>
            <a:ext cx="644399" cy="278768"/>
          </a:xfrm>
          <a:prstGeom prst="curvedConnector4">
            <a:avLst>
              <a:gd name="adj1" fmla="val 34949"/>
              <a:gd name="adj2" fmla="val 18200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46">
            <a:extLst>
              <a:ext uri="{FF2B5EF4-FFF2-40B4-BE49-F238E27FC236}">
                <a16:creationId xmlns:a16="http://schemas.microsoft.com/office/drawing/2014/main" id="{FE0CE29F-EB85-3847-A3BF-64B90934A722}"/>
              </a:ext>
            </a:extLst>
          </p:cNvPr>
          <p:cNvCxnSpPr>
            <a:cxnSpLocks/>
            <a:stCxn id="7" idx="4"/>
            <a:endCxn id="15" idx="2"/>
          </p:cNvCxnSpPr>
          <p:nvPr/>
        </p:nvCxnSpPr>
        <p:spPr>
          <a:xfrm rot="5400000">
            <a:off x="8085350" y="4321736"/>
            <a:ext cx="1081459" cy="565958"/>
          </a:xfrm>
          <a:prstGeom prst="curvedConnector4">
            <a:avLst>
              <a:gd name="adj1" fmla="val 27198"/>
              <a:gd name="adj2" fmla="val 14039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urved Connector 49">
            <a:extLst>
              <a:ext uri="{FF2B5EF4-FFF2-40B4-BE49-F238E27FC236}">
                <a16:creationId xmlns:a16="http://schemas.microsoft.com/office/drawing/2014/main" id="{CC966C27-C804-2748-8E3A-FE295F422FFA}"/>
              </a:ext>
            </a:extLst>
          </p:cNvPr>
          <p:cNvCxnSpPr>
            <a:cxnSpLocks/>
            <a:stCxn id="7" idx="4"/>
            <a:endCxn id="18" idx="6"/>
          </p:cNvCxnSpPr>
          <p:nvPr/>
        </p:nvCxnSpPr>
        <p:spPr>
          <a:xfrm rot="16200000" flipH="1">
            <a:off x="9302509" y="3670534"/>
            <a:ext cx="992828" cy="1779731"/>
          </a:xfrm>
          <a:prstGeom prst="curvedConnector4">
            <a:avLst>
              <a:gd name="adj1" fmla="val 25163"/>
              <a:gd name="adj2" fmla="val 11284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urved Connector 52">
            <a:extLst>
              <a:ext uri="{FF2B5EF4-FFF2-40B4-BE49-F238E27FC236}">
                <a16:creationId xmlns:a16="http://schemas.microsoft.com/office/drawing/2014/main" id="{FDF7F7DC-CD41-DE4A-8C26-35A77650E428}"/>
              </a:ext>
            </a:extLst>
          </p:cNvPr>
          <p:cNvCxnSpPr>
            <a:cxnSpLocks/>
            <a:stCxn id="7" idx="2"/>
            <a:endCxn id="24" idx="6"/>
          </p:cNvCxnSpPr>
          <p:nvPr/>
        </p:nvCxnSpPr>
        <p:spPr>
          <a:xfrm rot="10800000" flipV="1">
            <a:off x="7370135" y="3570805"/>
            <a:ext cx="1081349" cy="83954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6A66EC5F-1598-174B-8971-06A830E233F3}"/>
              </a:ext>
            </a:extLst>
          </p:cNvPr>
          <p:cNvCxnSpPr>
            <a:cxnSpLocks/>
            <a:stCxn id="7" idx="2"/>
            <a:endCxn id="21" idx="0"/>
          </p:cNvCxnSpPr>
          <p:nvPr/>
        </p:nvCxnSpPr>
        <p:spPr>
          <a:xfrm rot="10800000">
            <a:off x="6896405" y="2635086"/>
            <a:ext cx="1555079" cy="935721"/>
          </a:xfrm>
          <a:prstGeom prst="curvedConnector4">
            <a:avLst>
              <a:gd name="adj1" fmla="val 35288"/>
              <a:gd name="adj2" fmla="val 12443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BC6DFF-ECE2-4749-BDD6-E60C59A9C280}"/>
                  </a:ext>
                </a:extLst>
              </p:cNvPr>
              <p:cNvSpPr/>
              <p:nvPr/>
            </p:nvSpPr>
            <p:spPr>
              <a:xfrm>
                <a:off x="9155517" y="2349054"/>
                <a:ext cx="78412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E6BC6DFF-ECE2-4749-BDD6-E60C59A9C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517" y="2349054"/>
                <a:ext cx="784125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EEBD3C-D7AA-3F49-BD7B-721D94C39D67}"/>
                  </a:ext>
                </a:extLst>
              </p:cNvPr>
              <p:cNvSpPr/>
              <p:nvPr/>
            </p:nvSpPr>
            <p:spPr>
              <a:xfrm>
                <a:off x="9212928" y="3116025"/>
                <a:ext cx="784125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67EEBD3C-D7AA-3F49-BD7B-721D94C39D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928" y="3116025"/>
                <a:ext cx="784125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2169D4-6640-1346-8555-8C4D041CE3F4}"/>
                  </a:ext>
                </a:extLst>
              </p:cNvPr>
              <p:cNvSpPr/>
              <p:nvPr/>
            </p:nvSpPr>
            <p:spPr>
              <a:xfrm>
                <a:off x="8358701" y="5710373"/>
                <a:ext cx="2199000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l-GR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..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432169D4-6640-1346-8555-8C4D041CE3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8701" y="5710373"/>
                <a:ext cx="2199000" cy="496674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D213887-D130-374B-A402-01F6B2FB26C7}"/>
                  </a:ext>
                </a:extLst>
              </p:cNvPr>
              <p:cNvSpPr/>
              <p:nvPr/>
            </p:nvSpPr>
            <p:spPr>
              <a:xfrm>
                <a:off x="5557872" y="3494064"/>
                <a:ext cx="1788631" cy="496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sz="2400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l-GR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𝒋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sz="2400" b="1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400" dirty="0">
                  <a:latin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6D213887-D130-374B-A402-01F6B2FB26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72" y="3494064"/>
                <a:ext cx="1788631" cy="496674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30726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Modeling Aloha as DTMC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153" y="1470646"/>
            <a:ext cx="10437693" cy="1401824"/>
          </a:xfrm>
        </p:spPr>
        <p:txBody>
          <a:bodyPr/>
          <a:lstStyle/>
          <a:p>
            <a:pPr marL="838200" lvl="1" indent="-342900"/>
            <a:r>
              <a:rPr lang="en-US" sz="2800" dirty="0"/>
              <a:t>States!</a:t>
            </a:r>
          </a:p>
          <a:p>
            <a:pPr marL="838200" lvl="1" indent="-342900"/>
            <a:r>
              <a:rPr lang="en-US" sz="2800" dirty="0"/>
              <a:t>Transition probability!!</a:t>
            </a:r>
          </a:p>
          <a:p>
            <a:pPr marL="838200" lvl="1" indent="-342900"/>
            <a:endParaRPr lang="en-US" sz="2800" dirty="0"/>
          </a:p>
          <a:p>
            <a:pPr>
              <a:buFont typeface="Wingdings" pitchFamily="2" charset="2"/>
              <a:buChar char="§"/>
            </a:pPr>
            <a:endParaRPr lang="en-US" sz="3400" dirty="0"/>
          </a:p>
          <a:p>
            <a:pPr marL="838200" lvl="1" indent="-342900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090B1-0824-444E-BD7E-F874EEAA386B}"/>
              </a:ext>
            </a:extLst>
          </p:cNvPr>
          <p:cNvSpPr/>
          <p:nvPr/>
        </p:nvSpPr>
        <p:spPr>
          <a:xfrm>
            <a:off x="3061655" y="1490770"/>
            <a:ext cx="82254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Number of messages remaining in the system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E4E2170-2C95-DC4C-9B85-76659FBFAB83}"/>
              </a:ext>
            </a:extLst>
          </p:cNvPr>
          <p:cNvGrpSpPr/>
          <p:nvPr/>
        </p:nvGrpSpPr>
        <p:grpSpPr>
          <a:xfrm>
            <a:off x="5464416" y="2584519"/>
            <a:ext cx="4116226" cy="3551531"/>
            <a:chOff x="7543199" y="2196895"/>
            <a:chExt cx="4241086" cy="385799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5F72A1-C1F9-A04C-9E11-0D04A977DE36}"/>
                </a:ext>
              </a:extLst>
            </p:cNvPr>
            <p:cNvGrpSpPr/>
            <p:nvPr/>
          </p:nvGrpSpPr>
          <p:grpSpPr>
            <a:xfrm>
              <a:off x="9373497" y="2925466"/>
              <a:ext cx="915149" cy="986361"/>
              <a:chOff x="8228851" y="3105954"/>
              <a:chExt cx="915149" cy="986361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6723936C-8644-874D-B008-573434282C6F}"/>
                  </a:ext>
                </a:extLst>
              </p:cNvPr>
              <p:cNvSpPr/>
              <p:nvPr/>
            </p:nvSpPr>
            <p:spPr>
              <a:xfrm>
                <a:off x="8228851" y="3105954"/>
                <a:ext cx="915149" cy="98636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F0C145-9FBF-BA44-98E5-E3747D763967}"/>
                  </a:ext>
                </a:extLst>
              </p:cNvPr>
              <p:cNvSpPr txBox="1"/>
              <p:nvPr/>
            </p:nvSpPr>
            <p:spPr>
              <a:xfrm>
                <a:off x="8516575" y="3379379"/>
                <a:ext cx="33855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5E230EA-7779-8A4D-87BC-95E2C33ECC34}"/>
                </a:ext>
              </a:extLst>
            </p:cNvPr>
            <p:cNvGrpSpPr/>
            <p:nvPr/>
          </p:nvGrpSpPr>
          <p:grpSpPr>
            <a:xfrm>
              <a:off x="10799025" y="2855503"/>
              <a:ext cx="915149" cy="986361"/>
              <a:chOff x="8228851" y="3105954"/>
              <a:chExt cx="915149" cy="986361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0263230F-9441-3845-817F-DA6AA3F28CAF}"/>
                  </a:ext>
                </a:extLst>
              </p:cNvPr>
              <p:cNvSpPr/>
              <p:nvPr/>
            </p:nvSpPr>
            <p:spPr>
              <a:xfrm>
                <a:off x="8228851" y="3105954"/>
                <a:ext cx="915149" cy="98636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8693A5-CB34-F94E-9D96-D356821E5BF4}"/>
                  </a:ext>
                </a:extLst>
              </p:cNvPr>
              <p:cNvSpPr txBox="1"/>
              <p:nvPr/>
            </p:nvSpPr>
            <p:spPr>
              <a:xfrm>
                <a:off x="8516575" y="3379379"/>
                <a:ext cx="6126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k-1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8979264-1D31-AC46-BACE-7F88021A7DE7}"/>
                </a:ext>
              </a:extLst>
            </p:cNvPr>
            <p:cNvGrpSpPr/>
            <p:nvPr/>
          </p:nvGrpSpPr>
          <p:grpSpPr>
            <a:xfrm>
              <a:off x="9265114" y="4500105"/>
              <a:ext cx="915149" cy="986361"/>
              <a:chOff x="8228851" y="3105954"/>
              <a:chExt cx="915149" cy="986361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FF0387D-4649-094E-98F7-8A22CC98D633}"/>
                  </a:ext>
                </a:extLst>
              </p:cNvPr>
              <p:cNvSpPr/>
              <p:nvPr/>
            </p:nvSpPr>
            <p:spPr>
              <a:xfrm>
                <a:off x="8228851" y="3105954"/>
                <a:ext cx="915149" cy="98636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6B56F4A-2BC4-ED48-A1D6-AB1141DE7CB6}"/>
                  </a:ext>
                </a:extLst>
              </p:cNvPr>
              <p:cNvSpPr txBox="1"/>
              <p:nvPr/>
            </p:nvSpPr>
            <p:spPr>
              <a:xfrm>
                <a:off x="8516575" y="3379379"/>
                <a:ext cx="3561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C3F625C-3089-5A49-82FC-DA6AF5FE77C0}"/>
                </a:ext>
              </a:extLst>
            </p:cNvPr>
            <p:cNvGrpSpPr/>
            <p:nvPr/>
          </p:nvGrpSpPr>
          <p:grpSpPr>
            <a:xfrm>
              <a:off x="10695654" y="4411474"/>
              <a:ext cx="915149" cy="986361"/>
              <a:chOff x="8228851" y="3105954"/>
              <a:chExt cx="915149" cy="986361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BDE45F34-7186-DE46-9CD8-9148E09CA1A3}"/>
                  </a:ext>
                </a:extLst>
              </p:cNvPr>
              <p:cNvSpPr/>
              <p:nvPr/>
            </p:nvSpPr>
            <p:spPr>
              <a:xfrm>
                <a:off x="8228851" y="3105954"/>
                <a:ext cx="915149" cy="98636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E143601-4284-244F-A572-DE5F665D6995}"/>
                  </a:ext>
                </a:extLst>
              </p:cNvPr>
              <p:cNvSpPr txBox="1"/>
              <p:nvPr/>
            </p:nvSpPr>
            <p:spPr>
              <a:xfrm>
                <a:off x="8516575" y="3379379"/>
                <a:ext cx="4411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48AB736-A28C-B546-A205-E03563BE808B}"/>
                </a:ext>
              </a:extLst>
            </p:cNvPr>
            <p:cNvGrpSpPr/>
            <p:nvPr/>
          </p:nvGrpSpPr>
          <p:grpSpPr>
            <a:xfrm>
              <a:off x="7543199" y="2997690"/>
              <a:ext cx="915149" cy="986361"/>
              <a:chOff x="8228851" y="3105954"/>
              <a:chExt cx="915149" cy="986361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4320C82-647C-0F41-83CC-F3FF81B07D61}"/>
                  </a:ext>
                </a:extLst>
              </p:cNvPr>
              <p:cNvSpPr/>
              <p:nvPr/>
            </p:nvSpPr>
            <p:spPr>
              <a:xfrm>
                <a:off x="8228851" y="3105954"/>
                <a:ext cx="915149" cy="986361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6C4161A-EAB2-C14E-BFEA-07212B7377C7}"/>
                  </a:ext>
                </a:extLst>
              </p:cNvPr>
              <p:cNvSpPr txBox="1"/>
              <p:nvPr/>
            </p:nvSpPr>
            <p:spPr>
              <a:xfrm>
                <a:off x="8336567" y="3368301"/>
                <a:ext cx="68961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k+1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F592D2F-3B3C-B741-B6D7-A8FF40F445FD}"/>
                    </a:ext>
                  </a:extLst>
                </p:cNvPr>
                <p:cNvSpPr/>
                <p:nvPr/>
              </p:nvSpPr>
              <p:spPr>
                <a:xfrm>
                  <a:off x="7605412" y="3441754"/>
                  <a:ext cx="4748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3F592D2F-3B3C-B741-B6D7-A8FF40F445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5412" y="3441754"/>
                  <a:ext cx="474810" cy="40011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E1B880A-28B9-DC49-9631-31E257FD6979}"/>
                    </a:ext>
                  </a:extLst>
                </p:cNvPr>
                <p:cNvSpPr/>
                <p:nvPr/>
              </p:nvSpPr>
              <p:spPr>
                <a:xfrm>
                  <a:off x="10339412" y="5021229"/>
                  <a:ext cx="47481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en-US" sz="2000" b="1" dirty="0"/>
                </a:p>
              </p:txBody>
            </p:sp>
          </mc:Choice>
          <mc:Fallback xmlns=""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E1B880A-28B9-DC49-9631-31E257FD69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39412" y="5021229"/>
                  <a:ext cx="474810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Curved Connector 39">
              <a:extLst>
                <a:ext uri="{FF2B5EF4-FFF2-40B4-BE49-F238E27FC236}">
                  <a16:creationId xmlns:a16="http://schemas.microsoft.com/office/drawing/2014/main" id="{F8740425-A7A6-D24C-AAF7-9C561A3116F9}"/>
                </a:ext>
              </a:extLst>
            </p:cNvPr>
            <p:cNvCxnSpPr>
              <a:stCxn id="7" idx="0"/>
              <a:endCxn id="7" idx="7"/>
            </p:cNvCxnSpPr>
            <p:nvPr/>
          </p:nvCxnSpPr>
          <p:spPr>
            <a:xfrm rot="16200000" flipH="1">
              <a:off x="9920624" y="2835913"/>
              <a:ext cx="144449" cy="323554"/>
            </a:xfrm>
            <a:prstGeom prst="curvedConnector3">
              <a:avLst>
                <a:gd name="adj1" fmla="val -552603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urved Connector 42">
              <a:extLst>
                <a:ext uri="{FF2B5EF4-FFF2-40B4-BE49-F238E27FC236}">
                  <a16:creationId xmlns:a16="http://schemas.microsoft.com/office/drawing/2014/main" id="{6BC807E2-B054-E34B-874E-8BB3C59BF133}"/>
                </a:ext>
              </a:extLst>
            </p:cNvPr>
            <p:cNvCxnSpPr>
              <a:cxnSpLocks/>
              <a:stCxn id="7" idx="6"/>
              <a:endCxn id="12" idx="3"/>
            </p:cNvCxnSpPr>
            <p:nvPr/>
          </p:nvCxnSpPr>
          <p:spPr>
            <a:xfrm>
              <a:off x="10288646" y="3418647"/>
              <a:ext cx="644399" cy="278768"/>
            </a:xfrm>
            <a:prstGeom prst="curvedConnector4">
              <a:avLst>
                <a:gd name="adj1" fmla="val 34949"/>
                <a:gd name="adj2" fmla="val 182004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urved Connector 46">
              <a:extLst>
                <a:ext uri="{FF2B5EF4-FFF2-40B4-BE49-F238E27FC236}">
                  <a16:creationId xmlns:a16="http://schemas.microsoft.com/office/drawing/2014/main" id="{FE0CE29F-EB85-3847-A3BF-64B90934A722}"/>
                </a:ext>
              </a:extLst>
            </p:cNvPr>
            <p:cNvCxnSpPr>
              <a:cxnSpLocks/>
              <a:stCxn id="7" idx="4"/>
              <a:endCxn id="15" idx="2"/>
            </p:cNvCxnSpPr>
            <p:nvPr/>
          </p:nvCxnSpPr>
          <p:spPr>
            <a:xfrm rot="5400000">
              <a:off x="9007364" y="4169577"/>
              <a:ext cx="1081459" cy="565958"/>
            </a:xfrm>
            <a:prstGeom prst="curvedConnector4">
              <a:avLst>
                <a:gd name="adj1" fmla="val 27198"/>
                <a:gd name="adj2" fmla="val 140392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CC966C27-C804-2748-8E3A-FE295F422FFA}"/>
                </a:ext>
              </a:extLst>
            </p:cNvPr>
            <p:cNvCxnSpPr>
              <a:cxnSpLocks/>
              <a:stCxn id="7" idx="4"/>
              <a:endCxn id="18" idx="6"/>
            </p:cNvCxnSpPr>
            <p:nvPr/>
          </p:nvCxnSpPr>
          <p:spPr>
            <a:xfrm rot="16200000" flipH="1">
              <a:off x="10224523" y="3518375"/>
              <a:ext cx="992828" cy="1779731"/>
            </a:xfrm>
            <a:prstGeom prst="curvedConnector4">
              <a:avLst>
                <a:gd name="adj1" fmla="val 25163"/>
                <a:gd name="adj2" fmla="val 112845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6BC6DFF-ECE2-4749-BDD6-E60C59A9C280}"/>
                    </a:ext>
                  </a:extLst>
                </p:cNvPr>
                <p:cNvSpPr/>
                <p:nvPr/>
              </p:nvSpPr>
              <p:spPr>
                <a:xfrm>
                  <a:off x="10077531" y="2196895"/>
                  <a:ext cx="790537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E6BC6DFF-ECE2-4749-BDD6-E60C59A9C2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7531" y="2196895"/>
                  <a:ext cx="790537" cy="477888"/>
                </a:xfrm>
                <a:prstGeom prst="rect">
                  <a:avLst/>
                </a:prstGeom>
                <a:blipFill>
                  <a:blip r:embed="rId4"/>
                  <a:stretch>
                    <a:fillRect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7EEBD3C-D7AA-3F49-BD7B-721D94C39D67}"/>
                    </a:ext>
                  </a:extLst>
                </p:cNvPr>
                <p:cNvSpPr/>
                <p:nvPr/>
              </p:nvSpPr>
              <p:spPr>
                <a:xfrm>
                  <a:off x="10134942" y="2963866"/>
                  <a:ext cx="1088696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7EEBD3C-D7AA-3F49-BD7B-721D94C39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34942" y="2963866"/>
                  <a:ext cx="1088696" cy="477888"/>
                </a:xfrm>
                <a:prstGeom prst="rect">
                  <a:avLst/>
                </a:prstGeom>
                <a:blipFill>
                  <a:blip r:embed="rId5"/>
                  <a:stretch>
                    <a:fillRect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2169D4-6640-1346-8555-8C4D041CE3F4}"/>
                    </a:ext>
                  </a:extLst>
                </p:cNvPr>
                <p:cNvSpPr/>
                <p:nvPr/>
              </p:nvSpPr>
              <p:spPr>
                <a:xfrm>
                  <a:off x="9280715" y="5558214"/>
                  <a:ext cx="2503570" cy="4966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𝒋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  <m:r>
                          <a:rPr lang="el-GR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..</m:t>
                        </m:r>
                        <m:r>
                          <a:rPr lang="en-US" sz="2400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oMath>
                    </m:oMathPara>
                  </a14:m>
                  <a:endParaRPr lang="en-US" sz="2400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432169D4-6640-1346-8555-8C4D041CE3F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0715" y="5558214"/>
                  <a:ext cx="2503570" cy="496674"/>
                </a:xfrm>
                <a:prstGeom prst="rect">
                  <a:avLst/>
                </a:prstGeom>
                <a:blipFill>
                  <a:blip r:embed="rId6"/>
                  <a:stretch>
                    <a:fillRect b="-243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D213887-D130-374B-A402-01F6B2FB26C7}"/>
                    </a:ext>
                  </a:extLst>
                </p:cNvPr>
                <p:cNvSpPr/>
                <p:nvPr/>
              </p:nvSpPr>
              <p:spPr>
                <a:xfrm>
                  <a:off x="7563144" y="3965257"/>
                  <a:ext cx="1138389" cy="47788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𝒌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400" b="1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latin typeface="Lato" panose="020F0502020204030203" pitchFamily="34" charset="77"/>
                  </a:endParaRPr>
                </a:p>
              </p:txBody>
            </p:sp>
          </mc:Choice>
          <mc:Fallback xmlns=""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6D213887-D130-374B-A402-01F6B2FB26C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3144" y="3965257"/>
                  <a:ext cx="1138389" cy="477888"/>
                </a:xfrm>
                <a:prstGeom prst="rect">
                  <a:avLst/>
                </a:prstGeom>
                <a:blipFill>
                  <a:blip r:embed="rId7"/>
                  <a:stretch>
                    <a:fillRect b="-28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Curved Connector 36">
              <a:extLst>
                <a:ext uri="{FF2B5EF4-FFF2-40B4-BE49-F238E27FC236}">
                  <a16:creationId xmlns:a16="http://schemas.microsoft.com/office/drawing/2014/main" id="{DD8E3328-8CF9-FD40-827C-C4C91514BDDF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 rot="10800000">
              <a:off x="8000775" y="2997691"/>
              <a:ext cx="1372723" cy="420957"/>
            </a:xfrm>
            <a:prstGeom prst="curvedConnector4">
              <a:avLst>
                <a:gd name="adj1" fmla="val 33333"/>
                <a:gd name="adj2" fmla="val 154305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475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B625D-0475-5445-BAB9-2B73ACFFB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96C5B06-C2A5-3148-86A2-841BA9EAFD22}"/>
              </a:ext>
            </a:extLst>
          </p:cNvPr>
          <p:cNvGrpSpPr/>
          <p:nvPr/>
        </p:nvGrpSpPr>
        <p:grpSpPr>
          <a:xfrm>
            <a:off x="895735" y="749508"/>
            <a:ext cx="10777498" cy="6318354"/>
            <a:chOff x="532575" y="3017291"/>
            <a:chExt cx="8535918" cy="520142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CD93FD-8AA9-974F-81B4-107186DB7F6B}"/>
                </a:ext>
              </a:extLst>
            </p:cNvPr>
            <p:cNvSpPr txBox="1"/>
            <p:nvPr/>
          </p:nvSpPr>
          <p:spPr>
            <a:xfrm>
              <a:off x="532575" y="3017291"/>
              <a:ext cx="8535918" cy="52014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kk-1: no new transmission and 1 retransmission</a:t>
              </a:r>
            </a:p>
            <a:p>
              <a:endParaRPr lang="en-US" sz="2800" dirty="0">
                <a:solidFill>
                  <a:schemeClr val="bg2"/>
                </a:solidFill>
                <a:latin typeface="Lato" panose="020F0502020204030203" pitchFamily="34" charset="77"/>
                <a:sym typeface="Wingdings" pitchFamily="2" charset="2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en-US" sz="2800" dirty="0" err="1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kk</a:t>
              </a: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: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One new transmission, no retransmissions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No new transmission and retransmission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No new transmission and at least 2 retransmissions</a:t>
              </a:r>
            </a:p>
            <a:p>
              <a:pPr marL="285750" lvl="8" indent="-285750">
                <a:buFont typeface="Arial" panose="020B0604020202020204" pitchFamily="34" charset="0"/>
                <a:buChar char="•"/>
              </a:pPr>
              <a:endParaRPr lang="en-US" sz="2800" dirty="0">
                <a:solidFill>
                  <a:schemeClr val="bg2"/>
                </a:solidFill>
                <a:latin typeface="Lato" panose="020F0502020204030203" pitchFamily="34" charset="77"/>
                <a:sym typeface="Wingdings" pitchFamily="2" charset="2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kk+1:one new transmission and at least 1 retransmission</a:t>
              </a:r>
            </a:p>
            <a:p>
              <a:pPr>
                <a:buFont typeface="Wingdings" pitchFamily="2" charset="2"/>
                <a:buChar char="§"/>
              </a:pPr>
              <a:endParaRPr lang="en-US" sz="2800" dirty="0">
                <a:solidFill>
                  <a:schemeClr val="bg2"/>
                </a:solidFill>
                <a:latin typeface="Lato" panose="020F0502020204030203" pitchFamily="34" charset="77"/>
                <a:sym typeface="Wingdings" pitchFamily="2" charset="2"/>
              </a:endParaRPr>
            </a:p>
            <a:p>
              <a:pPr>
                <a:buFont typeface="Wingdings" pitchFamily="2" charset="2"/>
                <a:buChar char="§"/>
              </a:pPr>
              <a:r>
                <a:rPr lang="en-US" sz="2800" dirty="0" err="1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Kk+j</a:t>
              </a:r>
              <a:r>
                <a:rPr lang="en-US" sz="2800" dirty="0">
                  <a:solidFill>
                    <a:schemeClr val="bg2"/>
                  </a:solidFill>
                  <a:latin typeface="Lato" panose="020F0502020204030203" pitchFamily="34" charset="77"/>
                  <a:sym typeface="Wingdings" pitchFamily="2" charset="2"/>
                </a:rPr>
                <a:t>: j new transmission</a:t>
              </a:r>
            </a:p>
            <a:p>
              <a:pPr>
                <a:buFont typeface="Wingdings" pitchFamily="2" charset="2"/>
                <a:buChar char="§"/>
              </a:pPr>
              <a:endParaRPr lang="en-US" sz="2400" dirty="0">
                <a:solidFill>
                  <a:schemeClr val="bg2"/>
                </a:solidFill>
                <a:latin typeface="Lato" panose="020F0502020204030203" pitchFamily="34" charset="77"/>
                <a:sym typeface="Wingdings" pitchFamily="2" charset="2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AE9FF3-9230-B84D-8E66-13BAAB81B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9299" y="3467778"/>
              <a:ext cx="2563905" cy="41022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1EA74C8-AB19-214C-ACFD-58765DD4A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4173" y="4077220"/>
              <a:ext cx="2525756" cy="34000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E2E956-D31F-4C45-BF72-06792C405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3366" y="4498600"/>
              <a:ext cx="1673101" cy="3646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2BF2B8-0DDE-E249-B710-647083F5F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3362" y="5148936"/>
              <a:ext cx="3839552" cy="3646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E566E80-511D-4442-B5C1-E75935069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83362" y="5959639"/>
              <a:ext cx="3157017" cy="30400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38552FB-077A-C74E-A763-B7A58B97D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1904" y="6689812"/>
              <a:ext cx="2083860" cy="65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490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Modeling Aloha as DTMC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D8BB41D-0A88-E44C-8701-D42851E8E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10115833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Does Aloha protocol work well?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probability of going to lower state tends to zero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probability of staying at the same state tends to a small constant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With high probability moving to a higher </a:t>
            </a:r>
            <a:r>
              <a:rPr lang="en-US" dirty="0" err="1"/>
              <a:t>stte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Can we improve it further?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Make q really small?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Today’s Ethernet design: exponential </a:t>
            </a:r>
            <a:r>
              <a:rPr lang="en-US" dirty="0" err="1"/>
              <a:t>backoff</a:t>
            </a:r>
            <a:endParaRPr lang="en-US" dirty="0"/>
          </a:p>
          <a:p>
            <a:pPr marL="381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2D7270-D144-6B46-AC0F-3FF2D0C09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504" y="4777150"/>
            <a:ext cx="3441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590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7F0B-2B0A-8C46-AE01-BF3C6C634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quiz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6C044-12C1-F54A-9164-6A2B62FBD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9916111" cy="4736400"/>
          </a:xfrm>
        </p:spPr>
        <p:txBody>
          <a:bodyPr/>
          <a:lstStyle/>
          <a:p>
            <a:r>
              <a:rPr lang="en-US" dirty="0"/>
              <a:t>Write a numerical program that can model Aloha protocol for any given p, m, and q</a:t>
            </a:r>
          </a:p>
          <a:p>
            <a:r>
              <a:rPr lang="en-US" dirty="0"/>
              <a:t>Try to be as efficient as possible.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6AF34-D0DD-8A43-9608-107E9C9C8A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ABABBF-7EAC-2F4B-AFCE-43B089F0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262" y="-32892"/>
            <a:ext cx="1938738" cy="17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09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ACD7FD-83CC-9B47-9E0F-6747BFD24143}"/>
              </a:ext>
            </a:extLst>
          </p:cNvPr>
          <p:cNvSpPr/>
          <p:nvPr/>
        </p:nvSpPr>
        <p:spPr>
          <a:xfrm>
            <a:off x="2158585" y="2703322"/>
            <a:ext cx="83795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Assuming </a:t>
            </a:r>
            <a:r>
              <a:rPr lang="en-US" sz="2800" b="1" u="sng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that the limiting distribution exits</a:t>
            </a:r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, </a:t>
            </a:r>
          </a:p>
          <a:p>
            <a:endParaRPr lang="en-US" sz="2800" b="1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77"/>
            </a:endParaRPr>
          </a:p>
          <a:p>
            <a:r>
              <a:rPr lang="en-US" sz="2800" b="1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Limiting distribution = Stationary distribution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3FA822-E361-A446-B671-BE2290D366BD}"/>
              </a:ext>
            </a:extLst>
          </p:cNvPr>
          <p:cNvSpPr/>
          <p:nvPr/>
        </p:nvSpPr>
        <p:spPr>
          <a:xfrm>
            <a:off x="2444398" y="4664181"/>
            <a:ext cx="8223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When can we assume so?</a:t>
            </a:r>
          </a:p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What if such a condition does not hold?</a:t>
            </a: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220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294" y="372607"/>
            <a:ext cx="9617076" cy="1143000"/>
          </a:xfrm>
        </p:spPr>
        <p:txBody>
          <a:bodyPr/>
          <a:lstStyle/>
          <a:p>
            <a:r>
              <a:rPr lang="en-US" dirty="0"/>
              <a:t>A counter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E4CC66C-92C9-A349-96F8-C702FE301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3294" y="1340265"/>
            <a:ext cx="10104139" cy="4736400"/>
          </a:xfrm>
        </p:spPr>
        <p:txBody>
          <a:bodyPr/>
          <a:lstStyle/>
          <a:p>
            <a:pPr marL="38100" indent="0">
              <a:buNone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Does it have limiting distribution?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Doe it have stationary distribution?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9E13B-6298-9E4B-8A01-26B9455B1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334" y="1671526"/>
            <a:ext cx="2015163" cy="1036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18B99D-FDAE-B749-AADD-B94721EF4D39}"/>
                  </a:ext>
                </a:extLst>
              </p:cNvPr>
              <p:cNvSpPr/>
              <p:nvPr/>
            </p:nvSpPr>
            <p:spPr>
              <a:xfrm>
                <a:off x="2824275" y="2507922"/>
                <a:ext cx="4659240" cy="5938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    </m:t>
                          </m:r>
                          <m:func>
                            <m:funcPr>
                              <m:ctrlPr>
                                <a:rPr lang="en-US" sz="24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lim</m:t>
                                  </m:r>
                                </m:e>
                                <m:lim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→∞</m:t>
                                  </m:r>
                                </m:lim>
                              </m:limLow>
                            </m:fName>
                            <m:e>
                              <m:sSubSup>
                                <m:sSubSupPr>
                                  <m:ctrlP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i="1" dirty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bSup>
                            </m:e>
                          </m:func>
                        </m:e>
                      </m:func>
                    </m:oMath>
                  </m:oMathPara>
                </a14:m>
                <a:endParaRPr lang="en-US" sz="2400" b="1" dirty="0">
                  <a:solidFill>
                    <a:srgbClr val="0070C0"/>
                  </a:solidFill>
                  <a:latin typeface="Happy Monkey" panose="02000500000000020004" pitchFamily="2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18B99D-FDAE-B749-AADD-B94721EF4D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75" y="2507922"/>
                <a:ext cx="4659240" cy="593881"/>
              </a:xfrm>
              <a:prstGeom prst="rect">
                <a:avLst/>
              </a:prstGeom>
              <a:blipFill>
                <a:blip r:embed="rId3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FFE7B49-64B7-224B-857B-6A688BC69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1" y="3756198"/>
            <a:ext cx="1768110" cy="10333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78897-9567-694B-A03A-62CE18D7D8EA}"/>
                  </a:ext>
                </a:extLst>
              </p:cNvPr>
              <p:cNvSpPr txBox="1"/>
              <p:nvPr/>
            </p:nvSpPr>
            <p:spPr>
              <a:xfrm>
                <a:off x="6255363" y="4094118"/>
                <a:ext cx="128503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en-US" sz="2000" dirty="0">
                    <a:solidFill>
                      <a:srgbClr val="0070C0"/>
                    </a:solidFill>
                  </a:rPr>
                  <a:t> =(.5,.5)</a:t>
                </a:r>
              </a:p>
              <a:p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D878897-9567-694B-A03A-62CE18D7D8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5363" y="4094118"/>
                <a:ext cx="1285032" cy="707886"/>
              </a:xfrm>
              <a:prstGeom prst="rect">
                <a:avLst/>
              </a:prstGeom>
              <a:blipFill>
                <a:blip r:embed="rId5"/>
                <a:stretch>
                  <a:fillRect l="-2941" t="-3509" r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488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Ergocity theorem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95923094-D86C-A34D-ABA3-4ADF0DD3DC2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99015" y="1515607"/>
                <a:ext cx="9489691" cy="20220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191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677480"/>
                  </a:buClr>
                  <a:buSzPts val="3000"/>
                  <a:buFont typeface="Lato"/>
                  <a:buChar char="▷"/>
                  <a:defRPr sz="30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○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■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/>
                        <m:t>Given</m:t>
                      </m:r>
                      <m:r>
                        <m:rPr>
                          <m:nor/>
                        </m:rPr>
                        <a:rPr lang="en-US" sz="2800" dirty="0"/>
                        <m:t> </m:t>
                      </m:r>
                      <m:r>
                        <m:rPr>
                          <m:nor/>
                        </m:rPr>
                        <a:rPr lang="en-US" sz="2800" dirty="0"/>
                        <m:t>a</m:t>
                      </m:r>
                      <m:r>
                        <m:rPr>
                          <m:nor/>
                        </m:rPr>
                        <a:rPr lang="en-US" sz="2800" dirty="0"/>
                        <m:t> (</m:t>
                      </m:r>
                      <m:r>
                        <m:rPr>
                          <m:nor/>
                        </m:rPr>
                        <a:rPr lang="en-US" sz="2800" dirty="0"/>
                        <m:t>recurrent</m:t>
                      </m:r>
                      <m:r>
                        <m:rPr>
                          <m:nor/>
                        </m:rPr>
                        <a:rPr lang="en-US" sz="2800" b="0" i="0" dirty="0" smtClean="0"/>
                        <m:t>)</m:t>
                      </m:r>
                      <m:r>
                        <m:rPr>
                          <m:nor/>
                        </m:rPr>
                        <a:rPr lang="en-US" sz="2800" dirty="0"/>
                        <m:t>, </m:t>
                      </m:r>
                      <m:r>
                        <m:rPr>
                          <m:nor/>
                        </m:rPr>
                        <a:rPr lang="en-US" sz="2800" dirty="0"/>
                        <m:t>aperiodic</m:t>
                      </m:r>
                      <m:r>
                        <m:rPr>
                          <m:nor/>
                        </m:rPr>
                        <a:rPr lang="en-US" sz="2800" dirty="0"/>
                        <m:t>, </m:t>
                      </m:r>
                      <m:r>
                        <m:rPr>
                          <m:nor/>
                        </m:rPr>
                        <a:rPr lang="en-US" sz="2800" dirty="0"/>
                        <m:t>irreducible</m:t>
                      </m:r>
                      <m:r>
                        <m:rPr>
                          <m:nor/>
                        </m:rPr>
                        <a:rPr lang="en-US" sz="2800" dirty="0"/>
                        <m:t> </m:t>
                      </m:r>
                      <m:r>
                        <m:rPr>
                          <m:nor/>
                        </m:rPr>
                        <a:rPr lang="en-US" sz="2800" dirty="0"/>
                        <m:t>DTMC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func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exits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800" dirty="0"/>
              </a:p>
              <a:p>
                <a:pPr marL="38100" indent="0">
                  <a:buNone/>
                </a:pP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95923094-D86C-A34D-ABA3-4ADF0DD3D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9015" y="1515607"/>
                <a:ext cx="9489691" cy="2022072"/>
              </a:xfrm>
              <a:prstGeom prst="rect">
                <a:avLst/>
              </a:prstGeom>
              <a:blipFill>
                <a:blip r:embed="rId2"/>
                <a:stretch>
                  <a:fillRect b="-3727"/>
                </a:stretch>
              </a:blipFill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4E4CC66C-92C9-A349-96F8-C702FE30115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03294" y="2974193"/>
                <a:ext cx="10104139" cy="4736400"/>
              </a:xfrm>
            </p:spPr>
            <p:txBody>
              <a:bodyPr/>
              <a:lstStyle/>
              <a:p>
                <a:pPr marL="38100" indent="0">
                  <a:buNone/>
                </a:pPr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denotes the expected number of steps between visit to state j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Finite state DTMC: aperiodic + irreducible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Infinite DTMC: recurrent + aperiodic + irreducible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2" name="Text Placeholder 11">
                <a:extLst>
                  <a:ext uri="{FF2B5EF4-FFF2-40B4-BE49-F238E27FC236}">
                    <a16:creationId xmlns:a16="http://schemas.microsoft.com/office/drawing/2014/main" id="{4E4CC66C-92C9-A349-96F8-C702FE301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03294" y="2974193"/>
                <a:ext cx="10104139" cy="4736400"/>
              </a:xfrm>
              <a:blipFill>
                <a:blip r:embed="rId3"/>
                <a:stretch>
                  <a:fillRect l="-879" r="-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4549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Aperiodicity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15426" y="1449226"/>
                <a:ext cx="10437693" cy="4736400"/>
              </a:xfrm>
            </p:spPr>
            <p:txBody>
              <a:bodyPr/>
              <a:lstStyle/>
              <a:p>
                <a:pPr marL="838200" lvl="1" indent="-342900"/>
                <a:r>
                  <a:rPr lang="en-US" sz="2800" dirty="0"/>
                  <a:t>Aperiodic: a chain of its states are all </a:t>
                </a:r>
                <a:r>
                  <a:rPr lang="en-US" sz="2800" dirty="0" err="1"/>
                  <a:t>aperiordic</a:t>
                </a:r>
                <a:r>
                  <a:rPr lang="en-US" sz="2800" dirty="0"/>
                  <a:t>.</a:t>
                </a:r>
              </a:p>
              <a:p>
                <a:pPr marL="838200" lvl="1" indent="-342900"/>
                <a:endParaRPr lang="en-US" sz="2800" dirty="0"/>
              </a:p>
              <a:p>
                <a:pPr marL="838200" lvl="1" indent="-342900"/>
                <a:r>
                  <a:rPr lang="en-US" sz="2800" dirty="0"/>
                  <a:t>The period of state j is the greatest common divisor (GCD) of the set of integers, such that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28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sz="2800" dirty="0"/>
                  <a:t> . A state I aperiodic if it has period 1. </a:t>
                </a:r>
              </a:p>
              <a:p>
                <a:pPr marL="838200" lvl="1" indent="-342900"/>
                <a:endParaRPr lang="en-US" sz="2800" dirty="0"/>
              </a:p>
              <a:p>
                <a:pPr marL="838200" lvl="1" indent="-342900"/>
                <a:r>
                  <a:rPr lang="en-US" sz="2800" dirty="0"/>
                  <a:t>Another example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E9494E40-0349-0441-BA80-1ABF0DA30B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15426" y="1449226"/>
                <a:ext cx="10437693" cy="4736400"/>
              </a:xfrm>
              <a:blipFill>
                <a:blip r:embed="rId2"/>
                <a:stretch>
                  <a:fillRect t="-267" r="-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1ACD8A-FDA9-CD48-A48F-B8DDD4858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505" y="4336560"/>
            <a:ext cx="3128143" cy="15515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30A837-2783-8A41-BBD7-1A3A5476AC5F}"/>
              </a:ext>
            </a:extLst>
          </p:cNvPr>
          <p:cNvSpPr/>
          <p:nvPr/>
        </p:nvSpPr>
        <p:spPr>
          <a:xfrm>
            <a:off x="7657364" y="3854838"/>
            <a:ext cx="21371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FF2D55"/>
                </a:solidFill>
                <a:latin typeface="Happy Monkey" panose="02000500000000020004" pitchFamily="2" charset="0"/>
              </a:rPr>
              <a:t>What is period?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6967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BBC7-EB6E-5D46-921A-11AA5B28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10115832" cy="1143000"/>
          </a:xfrm>
        </p:spPr>
        <p:txBody>
          <a:bodyPr/>
          <a:lstStyle/>
          <a:p>
            <a:r>
              <a:rPr lang="en-US" dirty="0"/>
              <a:t>Ethernet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9E02-EBFE-6745-B9E1-166EA679D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499" y="1600200"/>
            <a:ext cx="10115933" cy="49677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3632E-B059-F347-8FB0-839082355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6AF318-564A-A643-A70E-6E08C3950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777" y="1600200"/>
            <a:ext cx="6421098" cy="428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576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21EF1-E723-EA4B-9639-354DFFF4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Irreducible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CBF81A8-A66B-E848-90FF-48B9EDEEED3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600" y="1627777"/>
                <a:ext cx="9946092" cy="47364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Irreducible: a MC is irreducible if all its states communicate with each other</a:t>
                </a:r>
              </a:p>
              <a:p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State j is accessible from state </a:t>
                </a:r>
                <a:r>
                  <a:rPr lang="en-US" dirty="0" err="1"/>
                  <a:t>i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𝑓𝑜𝑟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𝑠𝑜𝑚𝑒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states I and j communicate if I is accessible from j and vice versa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CBF81A8-A66B-E848-90FF-48B9EDEEE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600" y="1627777"/>
                <a:ext cx="9946092" cy="4736400"/>
              </a:xfrm>
              <a:blipFill>
                <a:blip r:embed="rId2"/>
                <a:stretch>
                  <a:fillRect l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2E88E9-B066-644F-A914-7002B2D197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D03E4-09DB-674D-92FD-6FC08B5992CF}"/>
              </a:ext>
            </a:extLst>
          </p:cNvPr>
          <p:cNvSpPr/>
          <p:nvPr/>
        </p:nvSpPr>
        <p:spPr>
          <a:xfrm>
            <a:off x="1759973" y="5168918"/>
            <a:ext cx="38013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What matrix is not irreducible?</a:t>
            </a: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BFB62E-A562-7F41-95A4-CD7E01D1AA69}"/>
              </a:ext>
            </a:extLst>
          </p:cNvPr>
          <p:cNvSpPr/>
          <p:nvPr/>
        </p:nvSpPr>
        <p:spPr>
          <a:xfrm>
            <a:off x="5500000" y="5353583"/>
            <a:ext cx="38013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772E23-E1C8-F542-A59C-7A0BAC38B175}"/>
                  </a:ext>
                </a:extLst>
              </p:cNvPr>
              <p:cNvSpPr/>
              <p:nvPr/>
            </p:nvSpPr>
            <p:spPr>
              <a:xfrm>
                <a:off x="5120022" y="5134965"/>
                <a:ext cx="2089247" cy="1231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8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dirty="0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i="1" dirty="0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2772E23-E1C8-F542-A59C-7A0BAC38B1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022" y="5134965"/>
                <a:ext cx="2089247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4929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F19E86-464D-8947-BA4F-AA7D3D4022B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634039" y="1781692"/>
                <a:ext cx="5171280" cy="47364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800" dirty="0">
                    <a:ea typeface="Cambria Math" panose="02040503050406030204" pitchFamily="18" charset="0"/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the probability that a chain starting in state j ever returns to state j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a typeface="Cambria Math" panose="02040503050406030204" pitchFamily="18" charset="0"/>
                  </a:rPr>
                  <a:t>A state j is either recurrent or transient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=1, then j is a recurrent state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>
                    <a:ea typeface="Cambria Math" panose="02040503050406030204" pitchFamily="18" charset="0"/>
                  </a:rPr>
                  <a:t> &lt;1, then j is a transient state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>
                    <a:ea typeface="Cambria Math" panose="02040503050406030204" pitchFamily="18" charset="0"/>
                  </a:rPr>
                  <a:t>Recurrent Markov chains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Positive recurrent: time between recurrences is finite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1800" dirty="0">
                    <a:ea typeface="Cambria Math" panose="02040503050406030204" pitchFamily="18" charset="0"/>
                  </a:rPr>
                  <a:t>Null recurrent: time between recurrences is infinite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F19E86-464D-8947-BA4F-AA7D3D4022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4039" y="1781692"/>
                <a:ext cx="5171280" cy="4736400"/>
              </a:xfrm>
              <a:blipFill>
                <a:blip r:embed="rId2"/>
                <a:stretch>
                  <a:fillRect l="-1716" r="-1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9566D5D6-650C-4746-B3D8-3247EC26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Recurrent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B9D9D-9899-9B47-93C6-32D450996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34657F83-C5D9-E041-A719-CC33AA6C8083}"/>
              </a:ext>
            </a:extLst>
          </p:cNvPr>
          <p:cNvSpPr txBox="1">
            <a:spLocks/>
          </p:cNvSpPr>
          <p:nvPr/>
        </p:nvSpPr>
        <p:spPr>
          <a:xfrm>
            <a:off x="6265889" y="1682519"/>
            <a:ext cx="5312574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ea typeface="Cambria Math" panose="02040503050406030204" pitchFamily="18" charset="0"/>
              </a:rPr>
              <a:t>Theorem: With the probability 1 , the number of visits to a recurrent state is infinite. With probability 1, the number of visits to a transient state is finite.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ea typeface="Cambria Math" panose="02040503050406030204" pitchFamily="18" charset="0"/>
              </a:rPr>
              <a:t>Theorem: for a irreducible MC, either all state are transient or all recurrent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>
                <a:ea typeface="Cambria Math" panose="02040503050406030204" pitchFamily="18" charset="0"/>
              </a:rPr>
              <a:t>Theorem:  for a transient Markov chain the limiting distribution does not exist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>
              <a:ea typeface="Cambria Math" panose="02040503050406030204" pitchFamily="18" charset="0"/>
            </a:endParaRPr>
          </a:p>
          <a:p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5EA452-8640-BE4D-BF9E-422893B8D635}"/>
              </a:ext>
            </a:extLst>
          </p:cNvPr>
          <p:cNvSpPr txBox="1"/>
          <p:nvPr/>
        </p:nvSpPr>
        <p:spPr>
          <a:xfrm>
            <a:off x="2584331" y="1424002"/>
            <a:ext cx="26917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Raleway" panose="020B0503030101060003" pitchFamily="34" charset="77"/>
              </a:rPr>
              <a:t>Definition</a:t>
            </a:r>
            <a:endParaRPr lang="en-US" sz="2400" b="1" dirty="0">
              <a:solidFill>
                <a:srgbClr val="0070C0"/>
              </a:solidFill>
              <a:latin typeface="Raleway" panose="020B0503030101060003" pitchFamily="34" charset="77"/>
            </a:endParaRPr>
          </a:p>
          <a:p>
            <a:endParaRPr lang="en-US" sz="2400" b="1" dirty="0">
              <a:solidFill>
                <a:srgbClr val="0070C0"/>
              </a:solidFill>
              <a:latin typeface="Raleway" panose="020B0503030101060003" pitchFamily="34" charset="7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052B85-8667-2E45-84EF-6171F07AAF61}"/>
              </a:ext>
            </a:extLst>
          </p:cNvPr>
          <p:cNvSpPr txBox="1"/>
          <p:nvPr/>
        </p:nvSpPr>
        <p:spPr>
          <a:xfrm>
            <a:off x="8228043" y="1276550"/>
            <a:ext cx="3350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Raleway" panose="020B0503030101060003" pitchFamily="34" charset="77"/>
              </a:rPr>
              <a:t>Theorem</a:t>
            </a:r>
          </a:p>
          <a:p>
            <a:endParaRPr lang="en-US" sz="2800" b="1" dirty="0">
              <a:solidFill>
                <a:srgbClr val="0070C0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35163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What if…..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5426" y="1449226"/>
            <a:ext cx="10437693" cy="4736400"/>
          </a:xfrm>
        </p:spPr>
        <p:txBody>
          <a:bodyPr/>
          <a:lstStyle/>
          <a:p>
            <a:pPr marL="952500" lvl="1" indent="-457200"/>
            <a:endParaRPr lang="en-US" sz="2800" dirty="0"/>
          </a:p>
          <a:p>
            <a:pPr marL="952500" lvl="1" indent="-457200"/>
            <a:endParaRPr lang="en-US" sz="2800" dirty="0"/>
          </a:p>
          <a:p>
            <a:pPr marL="952500" lvl="1" indent="-457200"/>
            <a:endParaRPr lang="en-US" sz="2800" dirty="0"/>
          </a:p>
          <a:p>
            <a:pPr marL="952500" lvl="1" indent="-457200"/>
            <a:endParaRPr lang="en-US" sz="2800" dirty="0"/>
          </a:p>
          <a:p>
            <a:pPr marL="952500" lvl="1" indent="-457200"/>
            <a:endParaRPr lang="en-US" sz="2800" dirty="0"/>
          </a:p>
          <a:p>
            <a:pPr marL="952500" lvl="1" indent="-457200"/>
            <a:endParaRPr lang="en-US" sz="2800" dirty="0"/>
          </a:p>
          <a:p>
            <a:pPr marL="952500" lvl="1" indent="-457200"/>
            <a:r>
              <a:rPr lang="en-US" sz="2800" dirty="0"/>
              <a:t>The chain is not positive recurrent?</a:t>
            </a:r>
          </a:p>
          <a:p>
            <a:pPr marL="952500" lvl="1" indent="-457200"/>
            <a:r>
              <a:rPr lang="en-US" sz="2800" dirty="0"/>
              <a:t>The chain is periodic?</a:t>
            </a:r>
          </a:p>
          <a:p>
            <a:pPr marL="952500" lvl="1" indent="-457200"/>
            <a:r>
              <a:rPr lang="en-US" sz="2800" dirty="0"/>
              <a:t>The chain is reducible? </a:t>
            </a:r>
          </a:p>
          <a:p>
            <a:pPr marL="952500" lvl="1" indent="-457200"/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14A1C25-2DD8-5A48-962F-1853B502F7E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86883" y="1611191"/>
                <a:ext cx="9489691" cy="202207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191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677480"/>
                  </a:buClr>
                  <a:buSzPts val="3000"/>
                  <a:buFont typeface="Lato"/>
                  <a:buChar char="▷"/>
                  <a:defRPr sz="30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1pPr>
                <a:lvl2pPr marL="914400" marR="0" lvl="1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○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2pPr>
                <a:lvl3pPr marL="1371600" marR="0" lvl="2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■"/>
                  <a:defRPr sz="24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3pPr>
                <a:lvl4pPr marL="1828800" marR="0" lvl="3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4pPr>
                <a:lvl5pPr marL="2286000" marR="0" lvl="4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5pPr>
                <a:lvl6pPr marL="2743200" marR="0" lvl="5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/>
                        <m:t>Given</m:t>
                      </m:r>
                      <m:r>
                        <m:rPr>
                          <m:nor/>
                        </m:rPr>
                        <a:rPr lang="en-US" sz="2800" dirty="0"/>
                        <m:t> </m:t>
                      </m:r>
                      <m:r>
                        <m:rPr>
                          <m:nor/>
                        </m:rPr>
                        <a:rPr lang="en-US" sz="2800" dirty="0"/>
                        <m:t>a</m:t>
                      </m:r>
                      <m:r>
                        <m:rPr>
                          <m:nor/>
                        </m:rPr>
                        <a:rPr lang="en-US" sz="2800" dirty="0"/>
                        <m:t> (</m:t>
                      </m:r>
                      <m:r>
                        <m:rPr>
                          <m:nor/>
                        </m:rPr>
                        <a:rPr lang="en-US" sz="2800" b="0" i="0" strike="sngStrike" dirty="0" smtClean="0"/>
                        <m:t>positive</m:t>
                      </m:r>
                      <m:r>
                        <m:rPr>
                          <m:nor/>
                        </m:rPr>
                        <a:rPr lang="en-US" sz="2800" b="0" i="0" strike="sngStrike" dirty="0" smtClean="0"/>
                        <m:t> </m:t>
                      </m:r>
                      <m:r>
                        <m:rPr>
                          <m:nor/>
                        </m:rPr>
                        <a:rPr lang="en-US" sz="2800" strike="sngStrike" dirty="0"/>
                        <m:t>recurrent</m:t>
                      </m:r>
                      <m:r>
                        <m:rPr>
                          <m:nor/>
                        </m:rPr>
                        <a:rPr lang="en-US" sz="2800" b="0" i="0" strike="sngStrike" dirty="0" smtClean="0"/>
                        <m:t>)</m:t>
                      </m:r>
                      <m:r>
                        <m:rPr>
                          <m:nor/>
                        </m:rPr>
                        <a:rPr lang="en-US" sz="2800" strike="sngStrike" dirty="0"/>
                        <m:t>, </m:t>
                      </m:r>
                      <m:r>
                        <m:rPr>
                          <m:nor/>
                        </m:rPr>
                        <a:rPr lang="en-US" sz="2800" strike="sngStrike" dirty="0"/>
                        <m:t>aperiodic</m:t>
                      </m:r>
                      <m:r>
                        <m:rPr>
                          <m:nor/>
                        </m:rPr>
                        <a:rPr lang="en-US" sz="2800" strike="sngStrike" dirty="0"/>
                        <m:t>, </m:t>
                      </m:r>
                      <m:r>
                        <m:rPr>
                          <m:nor/>
                        </m:rPr>
                        <a:rPr lang="en-US" sz="2800" strike="sngStrike" dirty="0"/>
                        <m:t>irreducible</m:t>
                      </m:r>
                      <m:r>
                        <m:rPr>
                          <m:nor/>
                        </m:rPr>
                        <a:rPr lang="en-US" sz="2800" strike="sngStrike" dirty="0"/>
                        <m:t> </m:t>
                      </m:r>
                      <m:r>
                        <m:rPr>
                          <m:nor/>
                        </m:rPr>
                        <a:rPr lang="en-US" sz="2800" dirty="0"/>
                        <m:t>DTMC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i="0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sSubSup>
                            <m:sSubSupPr>
                              <m:ctrlPr>
                                <a:rPr lang="en-US" sz="28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bSup>
                        </m:e>
                      </m:func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exits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38100" indent="0">
                  <a:buNone/>
                </a:pPr>
                <a:endParaRPr lang="en-US" sz="2800" dirty="0"/>
              </a:p>
              <a:p>
                <a:pPr marL="38100" indent="0">
                  <a:buNone/>
                </a:pP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A14A1C25-2DD8-5A48-962F-1853B502F7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883" y="1611191"/>
                <a:ext cx="9489691" cy="2022072"/>
              </a:xfrm>
              <a:prstGeom prst="rect">
                <a:avLst/>
              </a:prstGeom>
              <a:blipFill>
                <a:blip r:embed="rId2"/>
                <a:stretch>
                  <a:fillRect b="-4375"/>
                </a:stretch>
              </a:blipFill>
              <a:ln w="571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1219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24;p17">
            <a:extLst>
              <a:ext uri="{FF2B5EF4-FFF2-40B4-BE49-F238E27FC236}">
                <a16:creationId xmlns:a16="http://schemas.microsoft.com/office/drawing/2014/main" id="{62437892-9EA5-C644-A460-5B2667EF35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Different Views of Limiting Distribution</a:t>
            </a:r>
            <a:endParaRPr sz="4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A8B2D8-AA48-4143-8ED4-BF6E8215A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97" y="2037568"/>
            <a:ext cx="7557751" cy="393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6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23DF4-B9BA-DC42-A3E8-4B0390EEC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DTMC with Different Views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A8C933-3390-3241-BA28-2B282827FE3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599" y="1831450"/>
                <a:ext cx="10115833" cy="4736400"/>
              </a:xfrm>
            </p:spPr>
            <p:txBody>
              <a:bodyPr/>
              <a:lstStyle/>
              <a:p>
                <a:pPr marL="38100" indent="0">
                  <a:buNone/>
                </a:pPr>
                <a:r>
                  <a:rPr lang="en-US" dirty="0"/>
                  <a:t>How to solve the following chain?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Regular Stationary Equations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Balanced Equations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sz="2400" dirty="0"/>
                  <a:t>Time-Reversibility Equations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0A8C933-3390-3241-BA28-2B282827FE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599" y="1831450"/>
                <a:ext cx="10115833" cy="4736400"/>
              </a:xfrm>
              <a:blipFill>
                <a:blip r:embed="rId2"/>
                <a:stretch>
                  <a:fillRect l="-1004" t="-2145" b="-43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917BC-1638-6B44-9736-36BC5287F0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AB8381-0FC3-894A-8682-8CA33AAC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28" y="1571307"/>
            <a:ext cx="5167871" cy="14195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187877-DDE5-0643-AF9C-E011469CB115}"/>
              </a:ext>
            </a:extLst>
          </p:cNvPr>
          <p:cNvSpPr/>
          <p:nvPr/>
        </p:nvSpPr>
        <p:spPr>
          <a:xfrm>
            <a:off x="8835331" y="3745945"/>
            <a:ext cx="38013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Which one is easier?</a:t>
            </a:r>
          </a:p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By hand?</a:t>
            </a:r>
          </a:p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By computer?</a:t>
            </a: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7888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Time Models (CTMC)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81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F1393-A930-0D4F-ACB8-3643C2E4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BC55A-2FDB-2847-A350-338D2B46B3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10115833" cy="473640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4F3B-9977-4A48-8A45-B13E7AE1C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3F3C0F-0F8C-8848-93A9-96A38C75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24" y="1656150"/>
            <a:ext cx="8807781" cy="255474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15E56ED-5F86-684E-AE84-1A07FF4FA173}"/>
              </a:ext>
            </a:extLst>
          </p:cNvPr>
          <p:cNvSpPr/>
          <p:nvPr/>
        </p:nvSpPr>
        <p:spPr>
          <a:xfrm>
            <a:off x="2824275" y="4604541"/>
            <a:ext cx="32717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It’s easier to build CTMC than DTMC!</a:t>
            </a:r>
          </a:p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Why? </a:t>
            </a: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66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8894-94F8-1647-8985-852D00AB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9617077" cy="1143000"/>
          </a:xfrm>
        </p:spPr>
        <p:txBody>
          <a:bodyPr/>
          <a:lstStyle/>
          <a:p>
            <a:r>
              <a:rPr lang="en-US" dirty="0"/>
              <a:t>Build a CTMC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40A366-83C7-2B4D-B378-A9111E5CB2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23338" y="1638328"/>
                <a:ext cx="9945323" cy="47364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States: only track the state change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Rate generator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/>
                                    </m:mr>
                                    <m:mr>
                                      <m:e>
                                        <m:r>
                                          <a:rPr lang="en-US" sz="240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2400" b="0" i="1" dirty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mr>
                                    <m:mr>
                                      <m:e/>
                                      <m:e/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</m:mr>
                                  </m:m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2400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/>
                                      <m:e/>
                                      <m:e/>
                                    </m:m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e>
                                        <m:r>
                                          <a:rPr lang="en-US" sz="2400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e/>
                                    </m:mr>
                                  </m:m>
                                </m:e>
                                <m:e>
                                  <m: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⋱</m:t>
                                  </m:r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    </m:t>
                                  </m:r>
                                </m:e>
                              </m:eqArr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                              </m:t>
                                    </m:r>
                                  </m:e>
                                  <m:e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e>
                                    <m:r>
                                      <a:rPr lang="en-US" sz="24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C40A366-83C7-2B4D-B378-A9111E5CB2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23338" y="1638328"/>
                <a:ext cx="9945323" cy="4736400"/>
              </a:xfrm>
              <a:blipFill>
                <a:blip r:embed="rId3"/>
                <a:stretch>
                  <a:fillRect l="-7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BFFB4-3D25-A442-BB9C-021ECD1BE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BFD361-7C65-094B-B4AC-8F87E4EF697E}"/>
              </a:ext>
            </a:extLst>
          </p:cNvPr>
          <p:cNvSpPr/>
          <p:nvPr/>
        </p:nvSpPr>
        <p:spPr>
          <a:xfrm>
            <a:off x="4414240" y="3411504"/>
            <a:ext cx="6394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(Not transition probability)</a:t>
            </a:r>
          </a:p>
          <a:p>
            <a:endParaRPr lang="en-US" sz="2400" b="1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48CD69-9576-0D48-853C-7670E7492FF6}"/>
              </a:ext>
            </a:extLst>
          </p:cNvPr>
          <p:cNvGrpSpPr/>
          <p:nvPr/>
        </p:nvGrpSpPr>
        <p:grpSpPr>
          <a:xfrm>
            <a:off x="7951064" y="917448"/>
            <a:ext cx="3356369" cy="1000403"/>
            <a:chOff x="2647950" y="1771051"/>
            <a:chExt cx="4328417" cy="1143389"/>
          </a:xfrm>
        </p:grpSpPr>
        <p:sp>
          <p:nvSpPr>
            <p:cNvPr id="10" name="Line 91">
              <a:extLst>
                <a:ext uri="{FF2B5EF4-FFF2-40B4-BE49-F238E27FC236}">
                  <a16:creationId xmlns:a16="http://schemas.microsoft.com/office/drawing/2014/main" id="{3E1C2F6C-92D8-BA44-874B-929656FC62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9" y="1834199"/>
              <a:ext cx="1500321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Line 92">
              <a:extLst>
                <a:ext uri="{FF2B5EF4-FFF2-40B4-BE49-F238E27FC236}">
                  <a16:creationId xmlns:a16="http://schemas.microsoft.com/office/drawing/2014/main" id="{5D8A3EED-B365-3D4C-88CE-C6607AE91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25496" y="1816526"/>
              <a:ext cx="4253" cy="950765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93">
              <a:extLst>
                <a:ext uri="{FF2B5EF4-FFF2-40B4-BE49-F238E27FC236}">
                  <a16:creationId xmlns:a16="http://schemas.microsoft.com/office/drawing/2014/main" id="{CB90CF9D-4CE4-1747-95EC-31762CEA55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8989" y="2751866"/>
              <a:ext cx="1500321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94">
              <a:extLst>
                <a:ext uri="{FF2B5EF4-FFF2-40B4-BE49-F238E27FC236}">
                  <a16:creationId xmlns:a16="http://schemas.microsoft.com/office/drawing/2014/main" id="{0BF9B02D-D749-9E4C-82BB-6F3B38FB45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1884" y="1834199"/>
              <a:ext cx="0" cy="917667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Line 95">
              <a:extLst>
                <a:ext uri="{FF2B5EF4-FFF2-40B4-BE49-F238E27FC236}">
                  <a16:creationId xmlns:a16="http://schemas.microsoft.com/office/drawing/2014/main" id="{0F503614-71F9-D246-9837-AF5F8B756F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84253" y="1834199"/>
              <a:ext cx="0" cy="917667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96">
              <a:extLst>
                <a:ext uri="{FF2B5EF4-FFF2-40B4-BE49-F238E27FC236}">
                  <a16:creationId xmlns:a16="http://schemas.microsoft.com/office/drawing/2014/main" id="{3505592D-4B25-184A-B2B1-103482383A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6621" y="1834199"/>
              <a:ext cx="0" cy="917667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Oval 97">
              <a:extLst>
                <a:ext uri="{FF2B5EF4-FFF2-40B4-BE49-F238E27FC236}">
                  <a16:creationId xmlns:a16="http://schemas.microsoft.com/office/drawing/2014/main" id="{D9EFFE76-9570-8049-8578-0EF9F6AF7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32003" y="1771051"/>
              <a:ext cx="1328882" cy="1143389"/>
            </a:xfrm>
            <a:prstGeom prst="ellips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sp>
          <p:nvSpPr>
            <p:cNvPr id="17" name="Line 98">
              <a:extLst>
                <a:ext uri="{FF2B5EF4-FFF2-40B4-BE49-F238E27FC236}">
                  <a16:creationId xmlns:a16="http://schemas.microsoft.com/office/drawing/2014/main" id="{CA777EBF-9A2A-7B4E-92D6-633D025CB8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78518" y="2333371"/>
              <a:ext cx="797849" cy="0"/>
            </a:xfrm>
            <a:prstGeom prst="line">
              <a:avLst/>
            </a:prstGeom>
            <a:noFill/>
            <a:ln w="412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AutoShape 119">
              <a:extLst>
                <a:ext uri="{FF2B5EF4-FFF2-40B4-BE49-F238E27FC236}">
                  <a16:creationId xmlns:a16="http://schemas.microsoft.com/office/drawing/2014/main" id="{6F3D5D72-ADC1-DD4F-A471-83592E0B8A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 flipV="1">
              <a:off x="2834463" y="1953399"/>
              <a:ext cx="355638" cy="728664"/>
            </a:xfrm>
            <a:prstGeom prst="downArrow">
              <a:avLst>
                <a:gd name="adj1" fmla="val 50000"/>
                <a:gd name="adj2" fmla="val 47566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145" descr="Purple mesh">
              <a:extLst>
                <a:ext uri="{FF2B5EF4-FFF2-40B4-BE49-F238E27FC236}">
                  <a16:creationId xmlns:a16="http://schemas.microsoft.com/office/drawing/2014/main" id="{B203AE66-2477-7242-B99E-B48F8927CCC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629195" y="2272701"/>
              <a:ext cx="533400" cy="152400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174" descr="Purple mesh">
              <a:extLst>
                <a:ext uri="{FF2B5EF4-FFF2-40B4-BE49-F238E27FC236}">
                  <a16:creationId xmlns:a16="http://schemas.microsoft.com/office/drawing/2014/main" id="{9B09F1D2-18BB-C343-B44E-20A567918A1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939552" y="2192532"/>
              <a:ext cx="692150" cy="153987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175" descr="Purple mesh">
              <a:extLst>
                <a:ext uri="{FF2B5EF4-FFF2-40B4-BE49-F238E27FC236}">
                  <a16:creationId xmlns:a16="http://schemas.microsoft.com/office/drawing/2014/main" id="{45062CED-29CA-7045-AB9C-01E0C0A4F3D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492795" y="2353664"/>
              <a:ext cx="315913" cy="166687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2" name="Rectangle 177" descr="Purple mesh">
            <a:extLst>
              <a:ext uri="{FF2B5EF4-FFF2-40B4-BE49-F238E27FC236}">
                <a16:creationId xmlns:a16="http://schemas.microsoft.com/office/drawing/2014/main" id="{599F1B3A-F5B8-EF4C-9BA2-6C846E7B86B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54847" y="1485117"/>
            <a:ext cx="175011" cy="11817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44419C4-8D67-4C42-A469-2A7A673EF765}"/>
              </a:ext>
            </a:extLst>
          </p:cNvPr>
          <p:cNvGrpSpPr/>
          <p:nvPr/>
        </p:nvGrpSpPr>
        <p:grpSpPr>
          <a:xfrm>
            <a:off x="9625918" y="644259"/>
            <a:ext cx="931679" cy="1143535"/>
            <a:chOff x="4807438" y="1112478"/>
            <a:chExt cx="1201505" cy="1306978"/>
          </a:xfrm>
        </p:grpSpPr>
        <p:sp>
          <p:nvSpPr>
            <p:cNvPr id="24" name="Text Box 142">
              <a:extLst>
                <a:ext uri="{FF2B5EF4-FFF2-40B4-BE49-F238E27FC236}">
                  <a16:creationId xmlns:a16="http://schemas.microsoft.com/office/drawing/2014/main" id="{D77C966F-52F9-6643-80CC-F36DFFEB72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8020" y="1112478"/>
              <a:ext cx="1847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1pPr>
              <a:lvl2pPr marL="742950" indent="-28575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2pPr>
              <a:lvl3pPr marL="11430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3pPr>
              <a:lvl4pPr marL="16002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4pPr>
              <a:lvl5pPr marL="20574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9pPr>
            </a:lstStyle>
            <a:p>
              <a:pPr algn="ctr"/>
              <a:endParaRPr lang="en-US" sz="2000" b="0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880CB21-7FC2-A941-BFCB-C38E7894CEC5}"/>
                </a:ext>
              </a:extLst>
            </p:cNvPr>
            <p:cNvGrpSpPr/>
            <p:nvPr/>
          </p:nvGrpSpPr>
          <p:grpSpPr>
            <a:xfrm>
              <a:off x="4807438" y="1780063"/>
              <a:ext cx="1201505" cy="639393"/>
              <a:chOff x="5780215" y="3019916"/>
              <a:chExt cx="1201505" cy="639393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16A4501-6F56-494C-95B4-811E7D4F33F0}"/>
                  </a:ext>
                </a:extLst>
              </p:cNvPr>
              <p:cNvCxnSpPr/>
              <p:nvPr/>
            </p:nvCxnSpPr>
            <p:spPr bwMode="auto">
              <a:xfrm>
                <a:off x="6506413" y="3415206"/>
                <a:ext cx="475307" cy="4526"/>
              </a:xfrm>
              <a:prstGeom prst="line">
                <a:avLst/>
              </a:prstGeom>
              <a:noFill/>
              <a:ln w="28575" cap="flat" cmpd="sng" algn="ctr">
                <a:solidFill>
                  <a:schemeClr val="accent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7CD531-E0C4-3944-8822-12C1CAD2FECA}"/>
                  </a:ext>
                </a:extLst>
              </p:cNvPr>
              <p:cNvSpPr txBox="1"/>
              <p:nvPr/>
            </p:nvSpPr>
            <p:spPr>
              <a:xfrm>
                <a:off x="6406759" y="3059031"/>
                <a:ext cx="5453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jobs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9ED50B1-1EFD-5F46-B392-65719EDD2DBE}"/>
                  </a:ext>
                </a:extLst>
              </p:cNvPr>
              <p:cNvSpPr txBox="1"/>
              <p:nvPr/>
            </p:nvSpPr>
            <p:spPr>
              <a:xfrm>
                <a:off x="6447635" y="3351532"/>
                <a:ext cx="4635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sec</a:t>
                </a:r>
                <a:endParaRPr lang="en-US" sz="1600" b="0" dirty="0"/>
              </a:p>
            </p:txBody>
          </p:sp>
          <p:sp>
            <p:nvSpPr>
              <p:cNvPr id="29" name="Text Box 142">
                <a:extLst>
                  <a:ext uri="{FF2B5EF4-FFF2-40B4-BE49-F238E27FC236}">
                    <a16:creationId xmlns:a16="http://schemas.microsoft.com/office/drawing/2014/main" id="{9E335D6F-0E1D-E44E-BB55-E03FA17DFD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80215" y="3019916"/>
                <a:ext cx="814912" cy="4221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49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1pPr>
                <a:lvl2pPr marL="742950" indent="-285750"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2pPr>
                <a:lvl3pPr marL="1143000" indent="-228600"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3pPr>
                <a:lvl4pPr marL="1600200" indent="-228600"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4pPr>
                <a:lvl5pPr marL="2057400" indent="-228600"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accent2"/>
                    </a:solidFill>
                    <a:latin typeface="Comic Sans MS" pitchFamily="66" charset="0"/>
                  </a:defRPr>
                </a:lvl9pPr>
              </a:lstStyle>
              <a:p>
                <a:r>
                  <a:rPr lang="en-US" sz="1800" dirty="0">
                    <a:latin typeface="Symbol" panose="05050102010706020507" pitchFamily="18" charset="2"/>
                  </a:rPr>
                  <a:t>M=5</a:t>
                </a:r>
                <a:endParaRPr lang="en-US" sz="1600" b="0" baseline="-24000" dirty="0"/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F68FB2-9E41-2F47-A5D1-FDE55DF5358A}"/>
              </a:ext>
            </a:extLst>
          </p:cNvPr>
          <p:cNvGrpSpPr/>
          <p:nvPr/>
        </p:nvGrpSpPr>
        <p:grpSpPr>
          <a:xfrm>
            <a:off x="6768257" y="1166192"/>
            <a:ext cx="1050083" cy="471528"/>
            <a:chOff x="5600565" y="3314252"/>
            <a:chExt cx="1354202" cy="538923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360CF7B-CF89-4740-BE2F-3CCF57878B3C}"/>
                </a:ext>
              </a:extLst>
            </p:cNvPr>
            <p:cNvCxnSpPr/>
            <p:nvPr/>
          </p:nvCxnSpPr>
          <p:spPr bwMode="auto">
            <a:xfrm>
              <a:off x="6468701" y="3603280"/>
              <a:ext cx="475307" cy="4526"/>
            </a:xfrm>
            <a:prstGeom prst="lin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A40402-791E-E443-AB3F-BA0403B6CB02}"/>
                </a:ext>
              </a:extLst>
            </p:cNvPr>
            <p:cNvSpPr txBox="1"/>
            <p:nvPr/>
          </p:nvSpPr>
          <p:spPr>
            <a:xfrm>
              <a:off x="6409425" y="3314252"/>
              <a:ext cx="5453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jobs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1621FE-942C-AA4C-BCCC-A099F7FB29F6}"/>
                </a:ext>
              </a:extLst>
            </p:cNvPr>
            <p:cNvSpPr txBox="1"/>
            <p:nvPr/>
          </p:nvSpPr>
          <p:spPr>
            <a:xfrm>
              <a:off x="6449684" y="3545398"/>
              <a:ext cx="46358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/>
                <a:t>sec</a:t>
              </a:r>
              <a:endParaRPr lang="en-US" sz="1600" b="0" dirty="0"/>
            </a:p>
          </p:txBody>
        </p:sp>
        <p:sp>
          <p:nvSpPr>
            <p:cNvPr id="34" name="Text Box 142">
              <a:extLst>
                <a:ext uri="{FF2B5EF4-FFF2-40B4-BE49-F238E27FC236}">
                  <a16:creationId xmlns:a16="http://schemas.microsoft.com/office/drawing/2014/main" id="{F56C037C-DB32-F746-B423-D2A35644F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0565" y="3314252"/>
              <a:ext cx="767366" cy="45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49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1pPr>
              <a:lvl2pPr marL="742950" indent="-28575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2pPr>
              <a:lvl3pPr marL="11430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3pPr>
              <a:lvl4pPr marL="16002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4pPr>
              <a:lvl5pPr marL="2057400" indent="-228600"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accent2"/>
                  </a:solidFill>
                  <a:latin typeface="Comic Sans MS" pitchFamily="66" charset="0"/>
                </a:defRPr>
              </a:lvl9pPr>
            </a:lstStyle>
            <a:p>
              <a:r>
                <a:rPr lang="en-US" sz="2000" dirty="0">
                  <a:latin typeface="Symbol" panose="05050102010706020507" pitchFamily="18" charset="2"/>
                </a:rPr>
                <a:t>l=3</a:t>
              </a:r>
              <a:endParaRPr lang="en-US" sz="1800" b="0" baseline="-24000" dirty="0"/>
            </a:p>
          </p:txBody>
        </p: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EA22FA9C-D579-7244-A086-B8F6EB2BD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1690" y="2069615"/>
            <a:ext cx="3429833" cy="135938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8BE5B66D-BD96-BF43-8620-E3AB994375DA}"/>
              </a:ext>
            </a:extLst>
          </p:cNvPr>
          <p:cNvSpPr/>
          <p:nvPr/>
        </p:nvSpPr>
        <p:spPr>
          <a:xfrm>
            <a:off x="8405614" y="2039706"/>
            <a:ext cx="32111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Happy Monkey" panose="02000500000000020004" pitchFamily="2" charset="0"/>
              </a:rPr>
              <a:t>What is the difference against DTMC?</a:t>
            </a:r>
          </a:p>
          <a:p>
            <a:endParaRPr lang="en-US" sz="1800" b="1" dirty="0">
              <a:solidFill>
                <a:schemeClr val="accent1"/>
              </a:solidFill>
              <a:latin typeface="Happy Monkey" panose="02000500000000020004" pitchFamily="2" charset="0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9758A4F7-3049-3242-A8E0-B53BE60B02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6164" y="2602562"/>
            <a:ext cx="4091693" cy="113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599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6BC55A-2FDB-2847-A350-338D2B46B392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91600" y="1698672"/>
                <a:ext cx="10115833" cy="4736400"/>
              </a:xfrm>
            </p:spPr>
            <p:txBody>
              <a:bodyPr/>
              <a:lstStyle/>
              <a:p>
                <a:r>
                  <a:rPr lang="en-US" sz="2400" dirty="0"/>
                  <a:t>Use balance equations through rate generator Q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en-US" sz="18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</m:acc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𝑎𝑛𝑑</m:t>
                      </m:r>
                      <m:r>
                        <a:rPr lang="en-US" sz="1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nary>
                        <m:naryPr>
                          <m:chr m:val="∑"/>
                          <m:ctrl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1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r>
                  <a:rPr lang="en-US" sz="2800" dirty="0"/>
                  <a:t>CTMC and DTMC can be equivalent through </a:t>
                </a:r>
                <a:r>
                  <a:rPr lang="en-US" sz="2800" dirty="0" err="1"/>
                  <a:t>uniformifization</a:t>
                </a:r>
                <a:r>
                  <a:rPr lang="en-US" sz="2800" dirty="0"/>
                  <a:t>, but</a:t>
                </a:r>
              </a:p>
              <a:p>
                <a:pPr lvl="1"/>
                <a:r>
                  <a:rPr lang="en-US" sz="2000" dirty="0"/>
                  <a:t>For DTMC, balance equations are equivalent to stationary equations</a:t>
                </a:r>
              </a:p>
              <a:p>
                <a:pPr lvl="1"/>
                <a:r>
                  <a:rPr lang="en-US" sz="2000" dirty="0"/>
                  <a:t>For CTMC, balance equations yield the limiting probabilities, while the stationary equations are meaningless</a:t>
                </a:r>
              </a:p>
              <a:p>
                <a:endParaRPr lang="en-US" sz="2800" dirty="0"/>
              </a:p>
              <a:p>
                <a:endParaRPr lang="en-US" sz="2800" dirty="0"/>
              </a:p>
              <a:p>
                <a:endParaRPr lang="en-US" sz="2800" dirty="0"/>
              </a:p>
              <a:p>
                <a:pPr marL="952500" lvl="1" indent="-457200"/>
                <a:endParaRPr lang="en-US" sz="2000" dirty="0"/>
              </a:p>
              <a:p>
                <a:endParaRPr lang="en-US" sz="2400" dirty="0"/>
              </a:p>
              <a:p>
                <a:pPr marL="38100" indent="0">
                  <a:buNone/>
                </a:pP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6BC55A-2FDB-2847-A350-338D2B46B3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91600" y="1698672"/>
                <a:ext cx="10115833" cy="4736400"/>
              </a:xfrm>
              <a:blipFill>
                <a:blip r:embed="rId3"/>
                <a:stretch>
                  <a:fillRect l="-1129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BBEF1393-A930-0D4F-ACB8-3643C2E4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CTMC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7C4F3B-9977-4A48-8A45-B13E7AE1C1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F166B0-8395-4040-925A-A78AA558A4AE}"/>
              </a:ext>
            </a:extLst>
          </p:cNvPr>
          <p:cNvSpPr/>
          <p:nvPr/>
        </p:nvSpPr>
        <p:spPr>
          <a:xfrm>
            <a:off x="7999333" y="2851999"/>
            <a:ext cx="63944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Any physical meaning?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CA0EDF-93F1-914F-A24B-BFD8B0FE9F98}"/>
              </a:ext>
            </a:extLst>
          </p:cNvPr>
          <p:cNvGrpSpPr/>
          <p:nvPr/>
        </p:nvGrpSpPr>
        <p:grpSpPr>
          <a:xfrm>
            <a:off x="2955562" y="2198385"/>
            <a:ext cx="3429833" cy="1389151"/>
            <a:chOff x="2955562" y="2198385"/>
            <a:chExt cx="3429833" cy="13891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535121-70C9-BD47-9938-40E72498A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5562" y="2228151"/>
              <a:ext cx="3429833" cy="1359385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89BCB4-8EDF-8E4F-BAB8-82EA8B33485F}"/>
                </a:ext>
              </a:extLst>
            </p:cNvPr>
            <p:cNvCxnSpPr/>
            <p:nvPr/>
          </p:nvCxnSpPr>
          <p:spPr>
            <a:xfrm flipH="1">
              <a:off x="3672590" y="2228151"/>
              <a:ext cx="359764" cy="1339508"/>
            </a:xfrm>
            <a:prstGeom prst="line">
              <a:avLst/>
            </a:prstGeom>
            <a:ln w="25400">
              <a:solidFill>
                <a:srgbClr val="FF2D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CDE0860-D024-984D-9440-4E2154ADC4C6}"/>
                </a:ext>
              </a:extLst>
            </p:cNvPr>
            <p:cNvCxnSpPr/>
            <p:nvPr/>
          </p:nvCxnSpPr>
          <p:spPr>
            <a:xfrm flipH="1">
              <a:off x="4569500" y="2213375"/>
              <a:ext cx="359764" cy="1339508"/>
            </a:xfrm>
            <a:prstGeom prst="line">
              <a:avLst/>
            </a:prstGeom>
            <a:ln w="25400">
              <a:solidFill>
                <a:srgbClr val="FF2D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D0C9D00-E847-FE40-83BD-F4F947F6C3BA}"/>
                </a:ext>
              </a:extLst>
            </p:cNvPr>
            <p:cNvCxnSpPr/>
            <p:nvPr/>
          </p:nvCxnSpPr>
          <p:spPr>
            <a:xfrm flipH="1">
              <a:off x="5436553" y="2198385"/>
              <a:ext cx="359764" cy="1339508"/>
            </a:xfrm>
            <a:prstGeom prst="line">
              <a:avLst/>
            </a:prstGeom>
            <a:ln w="25400">
              <a:solidFill>
                <a:srgbClr val="FF2D55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1698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41DA4-0B49-654B-BF3C-4C9F64CAF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DTMC </a:t>
            </a:r>
            <a:r>
              <a:rPr lang="en-US" dirty="0" err="1"/>
              <a:t>v.s</a:t>
            </a:r>
            <a:r>
              <a:rPr lang="en-US" dirty="0"/>
              <a:t>. CTMC by Simple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21374D-6D8F-0A48-AD9E-C17331785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897" y="2958009"/>
            <a:ext cx="5782500" cy="24832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AE3AB0-8B1B-A84A-ABF3-407BFC67686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dirty="0"/>
                  <a:t>Discrete time step of</a:t>
                </a:r>
                <a14:m>
                  <m:oMath xmlns:m="http://schemas.openxmlformats.org/officeDocument/2006/math">
                    <m:r>
                      <a:rPr lang="en-US" sz="2800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8AE3AB0-8B1B-A84A-ABF3-407BFC6768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BD860-BC75-874C-9E98-139DA12682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B7BC45-F0F7-7444-A479-E69612AA72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4100" y="3843296"/>
            <a:ext cx="4613297" cy="1828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B80338-81DC-1142-A672-A9623D4E2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2997"/>
            <a:ext cx="5615016" cy="15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6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BBC7-EB6E-5D46-921A-11AA5B280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10115832" cy="1143000"/>
          </a:xfrm>
        </p:spPr>
        <p:txBody>
          <a:bodyPr/>
          <a:lstStyle/>
          <a:p>
            <a:r>
              <a:rPr lang="en-US" dirty="0"/>
              <a:t>Server Failure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89E02-EBFE-6745-B9E1-166EA679D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499" y="1600200"/>
            <a:ext cx="10115933" cy="49677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3632E-B059-F347-8FB0-839082355C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5CB043-2AA6-4B41-9F4E-C9BFE8748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14" y="1867355"/>
            <a:ext cx="6299200" cy="408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EEDD2C-529A-D840-AB9E-366C4DA81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4971"/>
            <a:ext cx="5024261" cy="31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03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1E61-8292-5B4A-9B3D-EB6B0835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 of CTMC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366E-B86F-0D42-8037-ABC8733DF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Machine Failure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CAE4-E4E4-AC44-948F-63A682EE7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29619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Poisson Process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20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A4366E-B86F-0D42-8037-ABC8733DF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A21E61-8292-5B4A-9B3D-EB6B08350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84B1-6C4C-2D48-934C-2D1B87418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65" y="1597174"/>
            <a:ext cx="3559645" cy="23798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CAE4-E4E4-AC44-948F-63A682EE75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A3E6BA-3954-0B4A-92FD-091BBDEFE3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111" y="4211327"/>
            <a:ext cx="3887499" cy="2176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9F1548-8CE0-E241-918E-0ED3630C3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76" y="2535950"/>
            <a:ext cx="44450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26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>
            <a:extLst>
              <a:ext uri="{FF2B5EF4-FFF2-40B4-BE49-F238E27FC236}">
                <a16:creationId xmlns:a16="http://schemas.microsoft.com/office/drawing/2014/main" id="{F2F56C6B-8BBF-1C4B-9E56-3F200A6F2EF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Poisson Processes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4" name="Rectangle 3">
                <a:extLst>
                  <a:ext uri="{FF2B5EF4-FFF2-40B4-BE49-F238E27FC236}">
                    <a16:creationId xmlns:a16="http://schemas.microsoft.com/office/drawing/2014/main" id="{C8290A93-8ACF-0B4E-9FE4-8A955C880DB9}"/>
                  </a:ext>
                </a:extLst>
              </p:cNvPr>
              <p:cNvSpPr txBox="1">
                <a:spLocks noGrp="1" noChangeArrowheads="1"/>
              </p:cNvSpPr>
              <p:nvPr>
                <p:ph idx="1"/>
              </p:nvPr>
            </p:nvSpPr>
            <p:spPr>
              <a:xfrm>
                <a:off x="1435099" y="1600201"/>
                <a:ext cx="10152297" cy="4419600"/>
              </a:xfrm>
            </p:spPr>
            <p:txBody>
              <a:bodyPr/>
              <a:lstStyle/>
              <a:p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Interarrival time </a:t>
                </a:r>
                <a:r>
                  <a:rPr lang="en-US" altLang="zh-CN" sz="2400" i="1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s </a:t>
                </a: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= IID and exponential </a:t>
                </a:r>
                <a:b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</a:br>
                <a:r>
                  <a:rPr lang="en-US" altLang="zh-CN" sz="2400" b="1" dirty="0">
                    <a:latin typeface="Symbol" pitchFamily="2" charset="2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</a:t>
                </a: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number of arrivals</a:t>
                </a:r>
                <a:r>
                  <a:rPr lang="en-US" altLang="zh-CN" sz="2400" i="1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n</a:t>
                </a: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over a given interval </a:t>
                </a:r>
                <a:r>
                  <a:rPr lang="en-US" altLang="zh-CN" sz="2400" i="1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(t, </a:t>
                </a:r>
                <a:r>
                  <a:rPr lang="en-US" altLang="zh-CN" sz="2400" i="1" dirty="0" err="1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t+x</a:t>
                </a:r>
                <a:r>
                  <a:rPr lang="en-US" altLang="zh-CN" sz="2400" i="1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)</a:t>
                </a: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 has a Poisson distribution </a:t>
                </a:r>
                <a:b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</a:b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</a:t>
                </a:r>
                <a:r>
                  <a:rPr lang="en-US" altLang="zh-CN" sz="2400" b="1" dirty="0">
                    <a:latin typeface="Symbol" pitchFamily="2" charset="2"/>
                    <a:ea typeface="Arial Unicode MS" panose="020B0604020202020204" pitchFamily="34" charset="-128"/>
                    <a:cs typeface="Arial Unicode MS" panose="020B0604020202020204" pitchFamily="34" charset="-128"/>
                    <a:sym typeface="Symbol" pitchFamily="2" charset="2"/>
                  </a:rPr>
                  <a:t></a:t>
                </a:r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arrival = Poisson process or  Poisson stream</a:t>
                </a:r>
              </a:p>
              <a:p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Sum of Poisson processes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bSup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 is still Poisson process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2400" b="0" i="1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240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 dirty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2400" b="0" i="1" dirty="0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  <m:sub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</m:sup>
                    </m:sSubSup>
                    <m:r>
                      <a:rPr lang="en-US" sz="2400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4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pPr marL="38100" indent="0">
                  <a:buNone/>
                </a:pPr>
                <a:endParaRPr lang="en-US" altLang="zh-CN" sz="24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  <a:t>Probabilistic splitting of Poisson process is also Poisson</a:t>
                </a:r>
                <a:b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</a:br>
                <a:br>
                  <a:rPr lang="en-US" altLang="zh-CN" sz="2400" dirty="0">
                    <a:latin typeface="Lato" panose="020F0502020204030203" pitchFamily="34" charset="77"/>
                    <a:ea typeface="Arial Unicode MS" panose="020B0604020202020204" pitchFamily="34" charset="-128"/>
                    <a:cs typeface="Arial Unicode MS" panose="020B0604020202020204" pitchFamily="34" charset="-128"/>
                    <a:sym typeface="Lato" panose="020F0502020204030203" pitchFamily="34" charset="77"/>
                  </a:rPr>
                </a:br>
                <a:endParaRPr lang="en-US" altLang="zh-CN" sz="24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  <a:p>
                <a:endParaRPr lang="en-US" altLang="zh-CN" sz="2400" dirty="0">
                  <a:latin typeface="Lato" panose="020F0502020204030203" pitchFamily="34" charset="77"/>
                  <a:ea typeface="Arial Unicode MS" panose="020B0604020202020204" pitchFamily="34" charset="-128"/>
                  <a:cs typeface="Arial Unicode MS" panose="020B0604020202020204" pitchFamily="34" charset="-128"/>
                  <a:sym typeface="Lato" panose="020F0502020204030203" pitchFamily="34" charset="77"/>
                </a:endParaRPr>
              </a:p>
            </p:txBody>
          </p:sp>
        </mc:Choice>
        <mc:Fallback xmlns="">
          <p:sp>
            <p:nvSpPr>
              <p:cNvPr id="28674" name="Rectangle 3">
                <a:extLst>
                  <a:ext uri="{FF2B5EF4-FFF2-40B4-BE49-F238E27FC236}">
                    <a16:creationId xmlns:a16="http://schemas.microsoft.com/office/drawing/2014/main" id="{C8290A93-8ACF-0B4E-9FE4-8A955C880D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35099" y="1600201"/>
                <a:ext cx="10152297" cy="4419600"/>
              </a:xfrm>
              <a:blipFill>
                <a:blip r:embed="rId3"/>
                <a:stretch>
                  <a:fillRect l="-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1CCFDE5C-DC90-7E42-9ECD-BF84999F7BE3}"/>
              </a:ext>
            </a:extLst>
          </p:cNvPr>
          <p:cNvSpPr/>
          <p:nvPr/>
        </p:nvSpPr>
        <p:spPr>
          <a:xfrm>
            <a:off x="3668138" y="3705070"/>
            <a:ext cx="6394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Why? How to prove?</a:t>
            </a:r>
          </a:p>
          <a:p>
            <a:r>
              <a:rPr lang="en-US" sz="2400" b="1" dirty="0">
                <a:solidFill>
                  <a:srgbClr val="FF2D55"/>
                </a:solidFill>
                <a:latin typeface="Happy Monkey" panose="02000500000000020004" pitchFamily="2" charset="0"/>
              </a:rPr>
              <a:t>Think of exponential distribution!</a:t>
            </a:r>
          </a:p>
        </p:txBody>
      </p:sp>
      <p:graphicFrame>
        <p:nvGraphicFramePr>
          <p:cNvPr id="11" name="Object 6">
            <a:extLst>
              <a:ext uri="{FF2B5EF4-FFF2-40B4-BE49-F238E27FC236}">
                <a16:creationId xmlns:a16="http://schemas.microsoft.com/office/drawing/2014/main" id="{E49D7662-ECA8-C440-9ED9-3A141C3276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4078770"/>
              </p:ext>
            </p:extLst>
          </p:nvPr>
        </p:nvGraphicFramePr>
        <p:xfrm>
          <a:off x="4810122" y="5176827"/>
          <a:ext cx="3876675" cy="1025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6" name="Photo Editor Photo" r:id="rId4" imgW="1822450" imgH="482600" progId="MSPhotoEd.3">
                  <p:embed/>
                </p:oleObj>
              </mc:Choice>
              <mc:Fallback>
                <p:oleObj name="Photo Editor Photo" r:id="rId4" imgW="1822450" imgH="482600" progId="MSPhotoEd.3">
                  <p:embed/>
                  <p:pic>
                    <p:nvPicPr>
                      <p:cNvPr id="5" name="Object 6">
                        <a:extLst>
                          <a:ext uri="{FF2B5EF4-FFF2-40B4-BE49-F238E27FC236}">
                            <a16:creationId xmlns:a16="http://schemas.microsoft.com/office/drawing/2014/main" id="{0D2F2680-CF6E-D84D-9DAD-E7490CC8AD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0122" y="5176827"/>
                        <a:ext cx="3876675" cy="1025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96525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0CD329C3-17E4-0F46-AEE1-5BEB37CFC48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Relationship Among Stochastic Processes</a:t>
            </a:r>
          </a:p>
        </p:txBody>
      </p:sp>
    </p:spTree>
    <p:extLst>
      <p:ext uri="{BB962C8B-B14F-4D97-AF65-F5344CB8AC3E}">
        <p14:creationId xmlns:p14="http://schemas.microsoft.com/office/powerpoint/2010/main" val="16090222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</a:t>
            </a:r>
            <a:r>
              <a:rPr lang="en-US" sz="2400" dirty="0"/>
              <a:t>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8058-43ED-374F-AB99-44EC204D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24" y="0"/>
            <a:ext cx="4751576" cy="56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81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417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46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0" y="2494120"/>
            <a:ext cx="662305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>
                <a:solidFill>
                  <a:srgbClr val="FFFFFF"/>
                </a:solidFill>
              </a:rPr>
              <a:t>Next lecture: 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145010" y="3991416"/>
            <a:ext cx="6623050" cy="104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4800" dirty="0">
                <a:solidFill>
                  <a:schemeClr val="lt1"/>
                </a:solidFill>
              </a:rPr>
              <a:t>Queueing Theories </a:t>
            </a:r>
          </a:p>
          <a:p>
            <a:pPr marL="0" indent="0">
              <a:buNone/>
            </a:pPr>
            <a:r>
              <a:rPr lang="en-US" sz="4800" dirty="0">
                <a:solidFill>
                  <a:schemeClr val="lt1"/>
                </a:solidFill>
              </a:rPr>
              <a:t>(a lot of CTMC)</a:t>
            </a:r>
            <a:endParaRPr sz="24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2916061" y="448355"/>
            <a:ext cx="2235784" cy="2235777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226406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47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82062" y="944928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Thanks!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0" y="2338388"/>
            <a:ext cx="5561013" cy="104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247900" y="3703527"/>
            <a:ext cx="5561013" cy="2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FFFFFF"/>
                </a:solidFill>
                <a:hlinkClick r:id="rId3"/>
              </a:rPr>
              <a:t>y.chen-10@tudelf.nl</a:t>
            </a:r>
            <a:endParaRPr lang="en-US" sz="24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</a:rPr>
              <a:t>lydiaychen@ieee.org</a:t>
            </a: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21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r>
              <a:rPr lang="en-US" dirty="0"/>
              <a:t>Energy Management for Cloud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F2090-4933-6945-86B1-EA484D110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496" y="2038622"/>
            <a:ext cx="7647079" cy="2780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6441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50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>
                <a:solidFill>
                  <a:srgbClr val="7ECEFD"/>
                </a:solidFill>
              </a:rPr>
              <a:t>Last week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2185C5"/>
                </a:solidFill>
              </a:rPr>
              <a:t>Operational Laws</a:t>
            </a: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Littles Law</a:t>
            </a:r>
          </a:p>
          <a:p>
            <a:pPr marL="0" indent="0">
              <a:buNone/>
            </a:pPr>
            <a:r>
              <a:rPr lang="en-US" sz="2400" dirty="0"/>
              <a:t>Forced Law</a:t>
            </a:r>
          </a:p>
          <a:p>
            <a:pPr marL="0" indent="0">
              <a:buNone/>
            </a:pPr>
            <a:r>
              <a:rPr lang="en-US" sz="2400" dirty="0"/>
              <a:t>Utilization Law</a:t>
            </a:r>
          </a:p>
          <a:p>
            <a:pPr marL="0" indent="0">
              <a:buNone/>
            </a:pPr>
            <a:r>
              <a:rPr lang="en-US" sz="2400" dirty="0"/>
              <a:t>Asymptotic  Bounds</a:t>
            </a:r>
          </a:p>
          <a:p>
            <a:pPr marL="0" indent="0">
              <a:buNone/>
            </a:pPr>
            <a:endParaRPr sz="24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45D9F0-F3BB-2A4D-94CC-409BBC54F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786" y="0"/>
            <a:ext cx="3251214" cy="67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1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Discrete-Time Markov 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Stochastic process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6842049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Stochastic process: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Definition:  a collection of random variables indexed by some set.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Category by the type of index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Continuous event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Discrete event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Markov property: </a:t>
            </a:r>
            <a:r>
              <a:rPr lang="en-US" sz="28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</a:t>
            </a:r>
            <a:r>
              <a:rPr lang="en-US" altLang="zh-CN" sz="28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 is not necessary to know how long the process has been in the current state </a:t>
            </a:r>
            <a:endParaRPr lang="en-US" altLang="zh-CN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Markov chain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Discrete event stochastic process</a:t>
            </a:r>
            <a:endParaRPr lang="en-US" dirty="0"/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33945C8-67DB-AF42-9F2A-D30B9FCADE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7958301"/>
              </p:ext>
            </p:extLst>
          </p:nvPr>
        </p:nvGraphicFramePr>
        <p:xfrm>
          <a:off x="7553506" y="2101897"/>
          <a:ext cx="4537021" cy="3812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5DEC-C3B6-7647-8548-B0D7BBB2F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274650"/>
            <a:ext cx="9617076" cy="114300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94E40-0349-0441-BA80-1ABF0DA30B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9617077" cy="4736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3018B-FBE7-B647-AEA7-70E5F82C6E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3801F0A-046A-344D-BBF8-B6D92AE640E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2455180"/>
              </p:ext>
            </p:extLst>
          </p:nvPr>
        </p:nvGraphicFramePr>
        <p:xfrm>
          <a:off x="2475523" y="1831450"/>
          <a:ext cx="7240954" cy="4461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7281396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11614</TotalTime>
  <Words>1764</Words>
  <Application>Microsoft Macintosh PowerPoint</Application>
  <PresentationFormat>Widescreen</PresentationFormat>
  <Paragraphs>388</Paragraphs>
  <Slides>50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3" baseType="lpstr">
      <vt:lpstr>Times New Roman</vt:lpstr>
      <vt:lpstr>Raleway</vt:lpstr>
      <vt:lpstr>Happy Monkey</vt:lpstr>
      <vt:lpstr>Cambria Math</vt:lpstr>
      <vt:lpstr>Arial</vt:lpstr>
      <vt:lpstr>Wingdings</vt:lpstr>
      <vt:lpstr>Abadi</vt:lpstr>
      <vt:lpstr>Courier New</vt:lpstr>
      <vt:lpstr>Symbol</vt:lpstr>
      <vt:lpstr>Lato</vt:lpstr>
      <vt:lpstr>Comic Sans MS</vt:lpstr>
      <vt:lpstr>Antonio template</vt:lpstr>
      <vt:lpstr>Photo Editor Photo</vt:lpstr>
      <vt:lpstr>CS 4215: Quantitative Performance Evaluation for Computing ystems</vt:lpstr>
      <vt:lpstr>Google Page Rank</vt:lpstr>
      <vt:lpstr>Ethernet</vt:lpstr>
      <vt:lpstr>Server Failure</vt:lpstr>
      <vt:lpstr>Energy Management for Cloud</vt:lpstr>
      <vt:lpstr>Last week</vt:lpstr>
      <vt:lpstr>Discrete-Time Markov Chain</vt:lpstr>
      <vt:lpstr>Stochastic process</vt:lpstr>
      <vt:lpstr>Overview</vt:lpstr>
      <vt:lpstr>Discrete Time Markov Chains</vt:lpstr>
      <vt:lpstr>Example of Repair Facility</vt:lpstr>
      <vt:lpstr>Example of Program Analysis</vt:lpstr>
      <vt:lpstr>Limiting probabilities</vt:lpstr>
      <vt:lpstr>Limiting probabilities</vt:lpstr>
      <vt:lpstr>Limiting probabilities</vt:lpstr>
      <vt:lpstr>Limiting Distribution</vt:lpstr>
      <vt:lpstr>PowerPoint Presentation</vt:lpstr>
      <vt:lpstr>Solving Limiting Distribution</vt:lpstr>
      <vt:lpstr>Google Page Rank</vt:lpstr>
      <vt:lpstr>Example of Aloha Protocol</vt:lpstr>
      <vt:lpstr>Modeling Aloha as DTMC</vt:lpstr>
      <vt:lpstr>Modeling Aloha as DTMC</vt:lpstr>
      <vt:lpstr>PowerPoint Presentation</vt:lpstr>
      <vt:lpstr>Modeling Aloha as DTMC</vt:lpstr>
      <vt:lpstr>Bonus quiz</vt:lpstr>
      <vt:lpstr>PowerPoint Presentation</vt:lpstr>
      <vt:lpstr>A counter example</vt:lpstr>
      <vt:lpstr>Ergocity theorem</vt:lpstr>
      <vt:lpstr>Aperiodicity</vt:lpstr>
      <vt:lpstr>Irreducible</vt:lpstr>
      <vt:lpstr>Positive Recurrent</vt:lpstr>
      <vt:lpstr>What if…..</vt:lpstr>
      <vt:lpstr>Different Views of Limiting Distribution</vt:lpstr>
      <vt:lpstr>Solving DTMC with Different Views</vt:lpstr>
      <vt:lpstr>Continuous Time Models (CTMC)</vt:lpstr>
      <vt:lpstr>Definition</vt:lpstr>
      <vt:lpstr>Build a CTMC model</vt:lpstr>
      <vt:lpstr>Solving CTMC</vt:lpstr>
      <vt:lpstr>DTMC v.s. CTMC by Simple Example</vt:lpstr>
      <vt:lpstr>More Example of CTMC</vt:lpstr>
      <vt:lpstr>Poisson Process</vt:lpstr>
      <vt:lpstr>Poisson Process</vt:lpstr>
      <vt:lpstr>Poisson Processes</vt:lpstr>
      <vt:lpstr>Relationship Among Stochastic Processes</vt:lpstr>
      <vt:lpstr>Bonus quiz</vt:lpstr>
      <vt:lpstr>Next lecture: </vt:lpstr>
      <vt:lpstr>Thanks!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86</cp:revision>
  <cp:lastPrinted>2019-06-10T12:11:24Z</cp:lastPrinted>
  <dcterms:created xsi:type="dcterms:W3CDTF">2019-05-16T09:18:39Z</dcterms:created>
  <dcterms:modified xsi:type="dcterms:W3CDTF">2019-06-10T16:37:32Z</dcterms:modified>
</cp:coreProperties>
</file>